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365" r:id="rId3"/>
    <p:sldId id="349" r:id="rId4"/>
    <p:sldId id="348" r:id="rId5"/>
    <p:sldId id="357" r:id="rId6"/>
    <p:sldId id="360" r:id="rId7"/>
    <p:sldId id="358" r:id="rId8"/>
    <p:sldId id="359" r:id="rId9"/>
    <p:sldId id="361" r:id="rId10"/>
    <p:sldId id="333" r:id="rId11"/>
    <p:sldId id="336" r:id="rId12"/>
    <p:sldId id="334" r:id="rId13"/>
    <p:sldId id="335" r:id="rId14"/>
    <p:sldId id="331" r:id="rId15"/>
    <p:sldId id="377" r:id="rId16"/>
    <p:sldId id="370" r:id="rId17"/>
    <p:sldId id="332" r:id="rId18"/>
    <p:sldId id="375" r:id="rId19"/>
    <p:sldId id="376" r:id="rId20"/>
    <p:sldId id="353" r:id="rId21"/>
    <p:sldId id="372" r:id="rId22"/>
    <p:sldId id="356" r:id="rId23"/>
    <p:sldId id="350" r:id="rId24"/>
    <p:sldId id="352" r:id="rId25"/>
    <p:sldId id="351" r:id="rId26"/>
    <p:sldId id="373" r:id="rId27"/>
    <p:sldId id="374" r:id="rId28"/>
    <p:sldId id="329" r:id="rId29"/>
    <p:sldId id="345" r:id="rId30"/>
    <p:sldId id="347" r:id="rId31"/>
    <p:sldId id="344" r:id="rId32"/>
    <p:sldId id="346" r:id="rId33"/>
    <p:sldId id="368" r:id="rId34"/>
    <p:sldId id="367" r:id="rId35"/>
    <p:sldId id="369" r:id="rId36"/>
    <p:sldId id="355" r:id="rId37"/>
    <p:sldId id="341" r:id="rId38"/>
    <p:sldId id="362" r:id="rId39"/>
  </p:sldIdLst>
  <p:sldSz cx="12192000" cy="6858000"/>
  <p:notesSz cx="7007225" cy="9293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02" autoAdjust="0"/>
    <p:restoredTop sz="79570" autoAdjust="0"/>
  </p:normalViewPr>
  <p:slideViewPr>
    <p:cSldViewPr snapToGrid="0">
      <p:cViewPr varScale="1">
        <p:scale>
          <a:sx n="59" d="100"/>
          <a:sy n="59" d="100"/>
        </p:scale>
        <p:origin x="984" y="9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491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6464" cy="466275"/>
          </a:xfrm>
          <a:prstGeom prst="rect">
            <a:avLst/>
          </a:prstGeom>
        </p:spPr>
        <p:txBody>
          <a:bodyPr vert="horz" lIns="93141" tIns="46570" rIns="93141" bIns="46570" rtlCol="0"/>
          <a:lstStyle>
            <a:lvl1pPr algn="l">
              <a:defRPr sz="1200"/>
            </a:lvl1pPr>
          </a:lstStyle>
          <a:p>
            <a:endParaRPr lang="en-US" dirty="0"/>
          </a:p>
        </p:txBody>
      </p:sp>
      <p:sp>
        <p:nvSpPr>
          <p:cNvPr id="3" name="Date Placeholder 2"/>
          <p:cNvSpPr>
            <a:spLocks noGrp="1"/>
          </p:cNvSpPr>
          <p:nvPr>
            <p:ph type="dt" idx="1"/>
          </p:nvPr>
        </p:nvSpPr>
        <p:spPr>
          <a:xfrm>
            <a:off x="3969139" y="0"/>
            <a:ext cx="3036464" cy="466275"/>
          </a:xfrm>
          <a:prstGeom prst="rect">
            <a:avLst/>
          </a:prstGeom>
        </p:spPr>
        <p:txBody>
          <a:bodyPr vert="horz" lIns="93141" tIns="46570" rIns="93141" bIns="46570" rtlCol="0"/>
          <a:lstStyle>
            <a:lvl1pPr algn="r">
              <a:defRPr sz="1200"/>
            </a:lvl1pPr>
          </a:lstStyle>
          <a:p>
            <a:fld id="{4FF40433-E0E3-4D23-AC8C-3EC9A66B89D8}" type="datetimeFigureOut">
              <a:rPr lang="en-US" smtClean="0"/>
              <a:t>3/27/2019</a:t>
            </a:fld>
            <a:endParaRPr lang="en-US" dirty="0"/>
          </a:p>
        </p:txBody>
      </p:sp>
      <p:sp>
        <p:nvSpPr>
          <p:cNvPr id="4" name="Slide Image Placeholder 3"/>
          <p:cNvSpPr>
            <a:spLocks noGrp="1" noRot="1" noChangeAspect="1"/>
          </p:cNvSpPr>
          <p:nvPr>
            <p:ph type="sldImg" idx="2"/>
          </p:nvPr>
        </p:nvSpPr>
        <p:spPr>
          <a:xfrm>
            <a:off x="715963" y="1162050"/>
            <a:ext cx="5575300" cy="3135313"/>
          </a:xfrm>
          <a:prstGeom prst="rect">
            <a:avLst/>
          </a:prstGeom>
          <a:noFill/>
          <a:ln w="12700">
            <a:solidFill>
              <a:prstClr val="black"/>
            </a:solidFill>
          </a:ln>
        </p:spPr>
        <p:txBody>
          <a:bodyPr vert="horz" lIns="93141" tIns="46570" rIns="93141" bIns="46570" rtlCol="0" anchor="ctr"/>
          <a:lstStyle/>
          <a:p>
            <a:endParaRPr lang="en-US" dirty="0"/>
          </a:p>
        </p:txBody>
      </p:sp>
      <p:sp>
        <p:nvSpPr>
          <p:cNvPr id="5" name="Notes Placeholder 4"/>
          <p:cNvSpPr>
            <a:spLocks noGrp="1"/>
          </p:cNvSpPr>
          <p:nvPr>
            <p:ph type="body" sz="quarter" idx="3"/>
          </p:nvPr>
        </p:nvSpPr>
        <p:spPr>
          <a:xfrm>
            <a:off x="700723" y="4472365"/>
            <a:ext cx="5605780" cy="3659207"/>
          </a:xfrm>
          <a:prstGeom prst="rect">
            <a:avLst/>
          </a:prstGeom>
        </p:spPr>
        <p:txBody>
          <a:bodyPr vert="horz" lIns="93141" tIns="46570" rIns="93141" bIns="4657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6951"/>
            <a:ext cx="3036464" cy="466274"/>
          </a:xfrm>
          <a:prstGeom prst="rect">
            <a:avLst/>
          </a:prstGeom>
        </p:spPr>
        <p:txBody>
          <a:bodyPr vert="horz" lIns="93141" tIns="46570" rIns="93141" bIns="4657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69139" y="8826951"/>
            <a:ext cx="3036464" cy="466274"/>
          </a:xfrm>
          <a:prstGeom prst="rect">
            <a:avLst/>
          </a:prstGeom>
        </p:spPr>
        <p:txBody>
          <a:bodyPr vert="horz" lIns="93141" tIns="46570" rIns="93141" bIns="46570" rtlCol="0" anchor="b"/>
          <a:lstStyle>
            <a:lvl1pPr algn="r">
              <a:defRPr sz="1200"/>
            </a:lvl1pPr>
          </a:lstStyle>
          <a:p>
            <a:fld id="{BC6808AC-F589-4B29-8EB2-9B670E334F8B}" type="slidenum">
              <a:rPr lang="en-US" smtClean="0"/>
              <a:t>‹#›</a:t>
            </a:fld>
            <a:endParaRPr lang="en-US" dirty="0"/>
          </a:p>
        </p:txBody>
      </p:sp>
    </p:spTree>
    <p:extLst>
      <p:ext uri="{BB962C8B-B14F-4D97-AF65-F5344CB8AC3E}">
        <p14:creationId xmlns:p14="http://schemas.microsoft.com/office/powerpoint/2010/main" val="1315868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808AC-F589-4B29-8EB2-9B670E334F8B}" type="slidenum">
              <a:rPr lang="en-US" smtClean="0"/>
              <a:t>1</a:t>
            </a:fld>
            <a:endParaRPr lang="en-US" dirty="0"/>
          </a:p>
        </p:txBody>
      </p:sp>
    </p:spTree>
    <p:extLst>
      <p:ext uri="{BB962C8B-B14F-4D97-AF65-F5344CB8AC3E}">
        <p14:creationId xmlns:p14="http://schemas.microsoft.com/office/powerpoint/2010/main" val="2746475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egg mass is approximately 1 inch long and resembles a smear of mud</a:t>
            </a:r>
          </a:p>
          <a:p>
            <a:r>
              <a:rPr lang="en-US" dirty="0"/>
              <a:t>Females lay </a:t>
            </a:r>
            <a:r>
              <a:rPr lang="en-US" dirty="0" smtClean="0"/>
              <a:t>eggs (roughly 35 eggs per egg mass) </a:t>
            </a:r>
            <a:r>
              <a:rPr lang="en-US" dirty="0"/>
              <a:t>on smooth surfaces such as buildings, trees, rocks, under bark or rocks, and many other objects</a:t>
            </a:r>
          </a:p>
          <a:p>
            <a:r>
              <a:rPr lang="en-US" dirty="0"/>
              <a:t>SLF overwinters in the egg stage</a:t>
            </a:r>
          </a:p>
        </p:txBody>
      </p:sp>
      <p:sp>
        <p:nvSpPr>
          <p:cNvPr id="4" name="Slide Number Placeholder 3"/>
          <p:cNvSpPr>
            <a:spLocks noGrp="1"/>
          </p:cNvSpPr>
          <p:nvPr>
            <p:ph type="sldNum" sz="quarter" idx="10"/>
          </p:nvPr>
        </p:nvSpPr>
        <p:spPr/>
        <p:txBody>
          <a:bodyPr/>
          <a:lstStyle/>
          <a:p>
            <a:fld id="{BC6808AC-F589-4B29-8EB2-9B670E334F8B}" type="slidenum">
              <a:rPr lang="en-US" smtClean="0"/>
              <a:t>10</a:t>
            </a:fld>
            <a:endParaRPr lang="en-US"/>
          </a:p>
        </p:txBody>
      </p:sp>
    </p:spTree>
    <p:extLst>
      <p:ext uri="{BB962C8B-B14F-4D97-AF65-F5344CB8AC3E}">
        <p14:creationId xmlns:p14="http://schemas.microsoft.com/office/powerpoint/2010/main" val="1277807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6808AC-F589-4B29-8EB2-9B670E334F8B}" type="slidenum">
              <a:rPr lang="en-US" smtClean="0"/>
              <a:t>11</a:t>
            </a:fld>
            <a:endParaRPr lang="en-US"/>
          </a:p>
        </p:txBody>
      </p:sp>
    </p:spTree>
    <p:extLst>
      <p:ext uri="{BB962C8B-B14F-4D97-AF65-F5344CB8AC3E}">
        <p14:creationId xmlns:p14="http://schemas.microsoft.com/office/powerpoint/2010/main" val="480417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4 </a:t>
            </a:r>
            <a:r>
              <a:rPr lang="en-US" dirty="0" err="1"/>
              <a:t>nymphal</a:t>
            </a:r>
            <a:r>
              <a:rPr lang="en-US" dirty="0"/>
              <a:t> instars: the first to third are black-bodied</a:t>
            </a:r>
            <a:r>
              <a:rPr lang="en-US" baseline="0" dirty="0"/>
              <a:t> with white spots on the head, body and legs; the fourth is red with white spots and distinct red </a:t>
            </a:r>
            <a:r>
              <a:rPr lang="en-US" baseline="0"/>
              <a:t>wing pads</a:t>
            </a:r>
            <a:endParaRPr lang="en-US" dirty="0"/>
          </a:p>
        </p:txBody>
      </p:sp>
      <p:sp>
        <p:nvSpPr>
          <p:cNvPr id="4" name="Slide Number Placeholder 3"/>
          <p:cNvSpPr>
            <a:spLocks noGrp="1"/>
          </p:cNvSpPr>
          <p:nvPr>
            <p:ph type="sldNum" sz="quarter" idx="10"/>
          </p:nvPr>
        </p:nvSpPr>
        <p:spPr/>
        <p:txBody>
          <a:bodyPr/>
          <a:lstStyle/>
          <a:p>
            <a:fld id="{BC6808AC-F589-4B29-8EB2-9B670E334F8B}" type="slidenum">
              <a:rPr lang="en-US" smtClean="0"/>
              <a:t>12</a:t>
            </a:fld>
            <a:endParaRPr lang="en-US"/>
          </a:p>
        </p:txBody>
      </p:sp>
    </p:spTree>
    <p:extLst>
      <p:ext uri="{BB962C8B-B14F-4D97-AF65-F5344CB8AC3E}">
        <p14:creationId xmlns:p14="http://schemas.microsoft.com/office/powerpoint/2010/main" val="2993208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6808AC-F589-4B29-8EB2-9B670E334F8B}" type="slidenum">
              <a:rPr lang="en-US" smtClean="0"/>
              <a:t>13</a:t>
            </a:fld>
            <a:endParaRPr lang="en-US"/>
          </a:p>
        </p:txBody>
      </p:sp>
    </p:spTree>
    <p:extLst>
      <p:ext uri="{BB962C8B-B14F-4D97-AF65-F5344CB8AC3E}">
        <p14:creationId xmlns:p14="http://schemas.microsoft.com/office/powerpoint/2010/main" val="2958440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6808AC-F589-4B29-8EB2-9B670E334F8B}" type="slidenum">
              <a:rPr lang="en-US" smtClean="0"/>
              <a:t>14</a:t>
            </a:fld>
            <a:endParaRPr lang="en-US"/>
          </a:p>
        </p:txBody>
      </p:sp>
    </p:spTree>
    <p:extLst>
      <p:ext uri="{BB962C8B-B14F-4D97-AF65-F5344CB8AC3E}">
        <p14:creationId xmlns:p14="http://schemas.microsoft.com/office/powerpoint/2010/main" val="2986129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Tree of heaven is the preferred host for egg-laying adults</a:t>
            </a:r>
          </a:p>
        </p:txBody>
      </p:sp>
      <p:sp>
        <p:nvSpPr>
          <p:cNvPr id="4" name="Slide Number Placeholder 3"/>
          <p:cNvSpPr>
            <a:spLocks noGrp="1"/>
          </p:cNvSpPr>
          <p:nvPr>
            <p:ph type="sldNum" sz="quarter" idx="10"/>
          </p:nvPr>
        </p:nvSpPr>
        <p:spPr/>
        <p:txBody>
          <a:bodyPr/>
          <a:lstStyle/>
          <a:p>
            <a:fld id="{BC6808AC-F589-4B29-8EB2-9B670E334F8B}" type="slidenum">
              <a:rPr lang="en-US" smtClean="0"/>
              <a:t>15</a:t>
            </a:fld>
            <a:endParaRPr lang="en-US"/>
          </a:p>
        </p:txBody>
      </p:sp>
    </p:spTree>
    <p:extLst>
      <p:ext uri="{BB962C8B-B14F-4D97-AF65-F5344CB8AC3E}">
        <p14:creationId xmlns:p14="http://schemas.microsoft.com/office/powerpoint/2010/main" val="4247431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Tree of heaven is the preferred host for egg-laying adults</a:t>
            </a:r>
          </a:p>
        </p:txBody>
      </p:sp>
      <p:sp>
        <p:nvSpPr>
          <p:cNvPr id="4" name="Slide Number Placeholder 3"/>
          <p:cNvSpPr>
            <a:spLocks noGrp="1"/>
          </p:cNvSpPr>
          <p:nvPr>
            <p:ph type="sldNum" sz="quarter" idx="10"/>
          </p:nvPr>
        </p:nvSpPr>
        <p:spPr/>
        <p:txBody>
          <a:bodyPr/>
          <a:lstStyle/>
          <a:p>
            <a:fld id="{BC6808AC-F589-4B29-8EB2-9B670E334F8B}" type="slidenum">
              <a:rPr lang="en-US" smtClean="0"/>
              <a:t>16</a:t>
            </a:fld>
            <a:endParaRPr lang="en-US"/>
          </a:p>
        </p:txBody>
      </p:sp>
    </p:spTree>
    <p:extLst>
      <p:ext uri="{BB962C8B-B14F-4D97-AF65-F5344CB8AC3E}">
        <p14:creationId xmlns:p14="http://schemas.microsoft.com/office/powerpoint/2010/main" val="3763070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Tree of heaven is the preferred host for egg-laying adults</a:t>
            </a:r>
          </a:p>
        </p:txBody>
      </p:sp>
      <p:sp>
        <p:nvSpPr>
          <p:cNvPr id="4" name="Slide Number Placeholder 3"/>
          <p:cNvSpPr>
            <a:spLocks noGrp="1"/>
          </p:cNvSpPr>
          <p:nvPr>
            <p:ph type="sldNum" sz="quarter" idx="10"/>
          </p:nvPr>
        </p:nvSpPr>
        <p:spPr/>
        <p:txBody>
          <a:bodyPr/>
          <a:lstStyle/>
          <a:p>
            <a:fld id="{BC6808AC-F589-4B29-8EB2-9B670E334F8B}" type="slidenum">
              <a:rPr lang="en-US" smtClean="0"/>
              <a:t>17</a:t>
            </a:fld>
            <a:endParaRPr lang="en-US"/>
          </a:p>
        </p:txBody>
      </p:sp>
    </p:spTree>
    <p:extLst>
      <p:ext uri="{BB962C8B-B14F-4D97-AF65-F5344CB8AC3E}">
        <p14:creationId xmlns:p14="http://schemas.microsoft.com/office/powerpoint/2010/main" val="3149174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065" indent="-291065">
              <a:spcAft>
                <a:spcPts val="611"/>
              </a:spcAft>
              <a:buFont typeface="Arial" panose="020B0604020202020204" pitchFamily="34" charset="0"/>
              <a:buChar char="•"/>
            </a:pPr>
            <a:r>
              <a:rPr lang="en-US" dirty="0">
                <a:latin typeface="Century Gothic" panose="020B0502020202020204" pitchFamily="34" charset="0"/>
              </a:rPr>
              <a:t>In Pennsylvania, treatment costs increased 271% between 2016 and 2018</a:t>
            </a:r>
          </a:p>
          <a:p>
            <a:pPr marL="291065" indent="-291065">
              <a:spcAft>
                <a:spcPts val="611"/>
              </a:spcAft>
              <a:buFont typeface="Arial" panose="020B0604020202020204" pitchFamily="34" charset="0"/>
              <a:buChar char="•"/>
            </a:pPr>
            <a:r>
              <a:rPr lang="en-US" dirty="0">
                <a:latin typeface="Century Gothic" panose="020B0502020202020204" pitchFamily="34" charset="0"/>
              </a:rPr>
              <a:t>In vineyards, infested grape vines are either not surviving the winter or those that do survive aren’t producing fruit (90% loss)</a:t>
            </a:r>
          </a:p>
          <a:p>
            <a:pPr marL="291065" indent="-291065">
              <a:spcAft>
                <a:spcPts val="611"/>
              </a:spcAft>
              <a:buFont typeface="Arial" panose="020B0604020202020204" pitchFamily="34" charset="0"/>
              <a:buChar char="•"/>
            </a:pPr>
            <a:r>
              <a:rPr lang="en-US" dirty="0">
                <a:latin typeface="Century Gothic" panose="020B0502020202020204" pitchFamily="34" charset="0"/>
              </a:rPr>
              <a:t>Produce copious amounts of honeydew coating everything beneath the tree canopy with thick layers of sooty mold</a:t>
            </a:r>
          </a:p>
          <a:p>
            <a:pPr marL="756769" lvl="1" indent="-291065">
              <a:spcAft>
                <a:spcPts val="611"/>
              </a:spcAft>
              <a:buFont typeface="Arial" panose="020B0604020202020204" pitchFamily="34" charset="0"/>
              <a:buChar char="•"/>
            </a:pPr>
            <a:r>
              <a:rPr lang="en-US" dirty="0">
                <a:latin typeface="Century Gothic" panose="020B0502020202020204" pitchFamily="34" charset="0"/>
              </a:rPr>
              <a:t>This is also attracting stinging insects</a:t>
            </a:r>
          </a:p>
          <a:p>
            <a:pPr marL="291065" indent="-291065">
              <a:spcAft>
                <a:spcPts val="611"/>
              </a:spcAft>
              <a:buFont typeface="Arial" panose="020B0604020202020204" pitchFamily="34" charset="0"/>
              <a:buChar char="•"/>
            </a:pPr>
            <a:r>
              <a:rPr lang="en-US" dirty="0">
                <a:latin typeface="Century Gothic" panose="020B0502020202020204" pitchFamily="34" charset="0"/>
              </a:rPr>
              <a:t>Affected commodities have combine value over </a:t>
            </a:r>
            <a:r>
              <a:rPr lang="en-US" dirty="0" smtClean="0">
                <a:latin typeface="Century Gothic" panose="020B0502020202020204" pitchFamily="34" charset="0"/>
              </a:rPr>
              <a:t>billions of dollars</a:t>
            </a:r>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BC6808AC-F589-4B29-8EB2-9B670E334F8B}" type="slidenum">
              <a:rPr lang="en-US" smtClean="0"/>
              <a:t>20</a:t>
            </a:fld>
            <a:endParaRPr lang="en-US"/>
          </a:p>
        </p:txBody>
      </p:sp>
    </p:spTree>
    <p:extLst>
      <p:ext uri="{BB962C8B-B14F-4D97-AF65-F5344CB8AC3E}">
        <p14:creationId xmlns:p14="http://schemas.microsoft.com/office/powerpoint/2010/main" val="3857030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Damage commonly</a:t>
            </a:r>
            <a:r>
              <a:rPr lang="en-US" baseline="0" dirty="0" smtClean="0"/>
              <a:t> observed in areas of infestation. If damage symptoms observed, but no individuals are detected, the site should not be marked as positive. Instead the site should be revisited. These sites can be visually inspected or a combination of visual inspection and banding (w/lure). Site become positive when life stage is detected. </a:t>
            </a:r>
            <a:endParaRPr lang="en-US" dirty="0"/>
          </a:p>
        </p:txBody>
      </p:sp>
      <p:sp>
        <p:nvSpPr>
          <p:cNvPr id="4" name="Slide Number Placeholder 3"/>
          <p:cNvSpPr>
            <a:spLocks noGrp="1"/>
          </p:cNvSpPr>
          <p:nvPr>
            <p:ph type="sldNum" sz="quarter" idx="10"/>
          </p:nvPr>
        </p:nvSpPr>
        <p:spPr/>
        <p:txBody>
          <a:bodyPr/>
          <a:lstStyle/>
          <a:p>
            <a:fld id="{7EF86496-4099-4AB0-9CB6-8C5B29ECAC42}" type="slidenum">
              <a:rPr lang="en-US" smtClean="0"/>
              <a:t>21</a:t>
            </a:fld>
            <a:endParaRPr lang="en-US"/>
          </a:p>
        </p:txBody>
      </p:sp>
    </p:spTree>
    <p:extLst>
      <p:ext uri="{BB962C8B-B14F-4D97-AF65-F5344CB8AC3E}">
        <p14:creationId xmlns:p14="http://schemas.microsoft.com/office/powerpoint/2010/main" val="311009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egg mass is approximately 1 inch long and resembles a smear of mud</a:t>
            </a:r>
          </a:p>
          <a:p>
            <a:r>
              <a:rPr lang="en-US" dirty="0"/>
              <a:t>Females lay eggs on smooth surfaces such as buildings, trees, rocks, under bark or rocks, and many other objects</a:t>
            </a:r>
          </a:p>
          <a:p>
            <a:r>
              <a:rPr lang="en-US" dirty="0"/>
              <a:t>SLF overwinters in the egg stage</a:t>
            </a:r>
          </a:p>
        </p:txBody>
      </p:sp>
      <p:sp>
        <p:nvSpPr>
          <p:cNvPr id="4" name="Slide Number Placeholder 3"/>
          <p:cNvSpPr>
            <a:spLocks noGrp="1"/>
          </p:cNvSpPr>
          <p:nvPr>
            <p:ph type="sldNum" sz="quarter" idx="10"/>
          </p:nvPr>
        </p:nvSpPr>
        <p:spPr/>
        <p:txBody>
          <a:bodyPr/>
          <a:lstStyle/>
          <a:p>
            <a:fld id="{BC6808AC-F589-4B29-8EB2-9B670E334F8B}" type="slidenum">
              <a:rPr lang="en-US" smtClean="0"/>
              <a:t>2</a:t>
            </a:fld>
            <a:endParaRPr lang="en-US"/>
          </a:p>
        </p:txBody>
      </p:sp>
    </p:spTree>
    <p:extLst>
      <p:ext uri="{BB962C8B-B14F-4D97-AF65-F5344CB8AC3E}">
        <p14:creationId xmlns:p14="http://schemas.microsoft.com/office/powerpoint/2010/main" val="642305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Eggs masses on birch</a:t>
            </a:r>
          </a:p>
          <a:p>
            <a:r>
              <a:rPr lang="en-US" dirty="0" smtClean="0"/>
              <a:t>4</a:t>
            </a:r>
            <a:r>
              <a:rPr lang="en-US" baseline="30000" dirty="0" smtClean="0"/>
              <a:t>th</a:t>
            </a:r>
            <a:r>
              <a:rPr lang="en-US" baseline="0" dirty="0" smtClean="0"/>
              <a:t> instars on Ailanthus</a:t>
            </a:r>
          </a:p>
          <a:p>
            <a:r>
              <a:rPr lang="en-US" baseline="0" dirty="0" smtClean="0"/>
              <a:t>Adults on plum or cherry</a:t>
            </a:r>
            <a:endParaRPr lang="en-US" dirty="0" smtClean="0"/>
          </a:p>
        </p:txBody>
      </p:sp>
      <p:sp>
        <p:nvSpPr>
          <p:cNvPr id="4" name="Slide Number Placeholder 3"/>
          <p:cNvSpPr>
            <a:spLocks noGrp="1"/>
          </p:cNvSpPr>
          <p:nvPr>
            <p:ph type="sldNum" sz="quarter" idx="10"/>
          </p:nvPr>
        </p:nvSpPr>
        <p:spPr/>
        <p:txBody>
          <a:bodyPr/>
          <a:lstStyle/>
          <a:p>
            <a:fld id="{BC6808AC-F589-4B29-8EB2-9B670E334F8B}" type="slidenum">
              <a:rPr lang="en-US" smtClean="0"/>
              <a:t>22</a:t>
            </a:fld>
            <a:endParaRPr lang="en-US"/>
          </a:p>
        </p:txBody>
      </p:sp>
    </p:spTree>
    <p:extLst>
      <p:ext uri="{BB962C8B-B14F-4D97-AF65-F5344CB8AC3E}">
        <p14:creationId xmlns:p14="http://schemas.microsoft.com/office/powerpoint/2010/main" val="2038354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SLF on grapes</a:t>
            </a:r>
            <a:endParaRPr lang="en-US" dirty="0"/>
          </a:p>
        </p:txBody>
      </p:sp>
      <p:sp>
        <p:nvSpPr>
          <p:cNvPr id="4" name="Slide Number Placeholder 3"/>
          <p:cNvSpPr>
            <a:spLocks noGrp="1"/>
          </p:cNvSpPr>
          <p:nvPr>
            <p:ph type="sldNum" sz="quarter" idx="10"/>
          </p:nvPr>
        </p:nvSpPr>
        <p:spPr/>
        <p:txBody>
          <a:bodyPr/>
          <a:lstStyle/>
          <a:p>
            <a:fld id="{BC6808AC-F589-4B29-8EB2-9B670E334F8B}" type="slidenum">
              <a:rPr lang="en-US" smtClean="0"/>
              <a:t>23</a:t>
            </a:fld>
            <a:endParaRPr lang="en-US"/>
          </a:p>
        </p:txBody>
      </p:sp>
    </p:spTree>
    <p:extLst>
      <p:ext uri="{BB962C8B-B14F-4D97-AF65-F5344CB8AC3E}">
        <p14:creationId xmlns:p14="http://schemas.microsoft.com/office/powerpoint/2010/main" val="30120246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SLF swarm over apple orchard</a:t>
            </a:r>
            <a:endParaRPr lang="en-US" dirty="0"/>
          </a:p>
        </p:txBody>
      </p:sp>
      <p:sp>
        <p:nvSpPr>
          <p:cNvPr id="4" name="Slide Number Placeholder 3"/>
          <p:cNvSpPr>
            <a:spLocks noGrp="1"/>
          </p:cNvSpPr>
          <p:nvPr>
            <p:ph type="sldNum" sz="quarter" idx="10"/>
          </p:nvPr>
        </p:nvSpPr>
        <p:spPr/>
        <p:txBody>
          <a:bodyPr/>
          <a:lstStyle/>
          <a:p>
            <a:fld id="{BC6808AC-F589-4B29-8EB2-9B670E334F8B}" type="slidenum">
              <a:rPr lang="en-US" smtClean="0"/>
              <a:t>24</a:t>
            </a:fld>
            <a:endParaRPr lang="en-US"/>
          </a:p>
        </p:txBody>
      </p:sp>
    </p:spTree>
    <p:extLst>
      <p:ext uri="{BB962C8B-B14F-4D97-AF65-F5344CB8AC3E}">
        <p14:creationId xmlns:p14="http://schemas.microsoft.com/office/powerpoint/2010/main" val="13205781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SLF on apples</a:t>
            </a:r>
            <a:endParaRPr lang="en-US" dirty="0"/>
          </a:p>
        </p:txBody>
      </p:sp>
      <p:sp>
        <p:nvSpPr>
          <p:cNvPr id="4" name="Slide Number Placeholder 3"/>
          <p:cNvSpPr>
            <a:spLocks noGrp="1"/>
          </p:cNvSpPr>
          <p:nvPr>
            <p:ph type="sldNum" sz="quarter" idx="10"/>
          </p:nvPr>
        </p:nvSpPr>
        <p:spPr/>
        <p:txBody>
          <a:bodyPr/>
          <a:lstStyle/>
          <a:p>
            <a:fld id="{BC6808AC-F589-4B29-8EB2-9B670E334F8B}" type="slidenum">
              <a:rPr lang="en-US" smtClean="0"/>
              <a:t>25</a:t>
            </a:fld>
            <a:endParaRPr lang="en-US"/>
          </a:p>
        </p:txBody>
      </p:sp>
    </p:spTree>
    <p:extLst>
      <p:ext uri="{BB962C8B-B14F-4D97-AF65-F5344CB8AC3E}">
        <p14:creationId xmlns:p14="http://schemas.microsoft.com/office/powerpoint/2010/main" val="27129240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Reduce ailanthus presence</a:t>
            </a:r>
            <a:r>
              <a:rPr lang="en-US" baseline="0" dirty="0" smtClean="0"/>
              <a:t> using herbicide.</a:t>
            </a:r>
          </a:p>
          <a:p>
            <a:r>
              <a:rPr lang="en-US" baseline="0" dirty="0" smtClean="0"/>
              <a:t>Herbicide: </a:t>
            </a:r>
            <a:r>
              <a:rPr lang="en-US" baseline="0" dirty="0" err="1" smtClean="0"/>
              <a:t>Garlon</a:t>
            </a:r>
            <a:endParaRPr lang="en-US" baseline="0" dirty="0" smtClean="0"/>
          </a:p>
          <a:p>
            <a:r>
              <a:rPr lang="en-US" baseline="0" dirty="0" smtClean="0"/>
              <a:t>Treat the remaining ailanthus with insecticide establishing </a:t>
            </a:r>
            <a:r>
              <a:rPr lang="en-US" sz="1200" b="1" kern="1200" dirty="0" smtClean="0">
                <a:solidFill>
                  <a:schemeClr val="tx1"/>
                </a:solidFill>
                <a:effectLst/>
                <a:latin typeface="+mn-lt"/>
                <a:ea typeface="+mn-ea"/>
                <a:cs typeface="+mn-cs"/>
              </a:rPr>
              <a:t>Trap Trees</a:t>
            </a:r>
            <a:r>
              <a:rPr lang="en-US" sz="1200" kern="1200" dirty="0" smtClean="0">
                <a:solidFill>
                  <a:schemeClr val="tx1"/>
                </a:solidFill>
                <a:effectLst/>
                <a:latin typeface="+mn-lt"/>
                <a:ea typeface="+mn-ea"/>
                <a:cs typeface="+mn-cs"/>
              </a:rPr>
              <a:t> (trees to be </a:t>
            </a:r>
            <a:r>
              <a:rPr lang="en-US" sz="1200" b="1" kern="1200" dirty="0" smtClean="0">
                <a:solidFill>
                  <a:schemeClr val="tx1"/>
                </a:solidFill>
                <a:effectLst/>
                <a:latin typeface="+mn-lt"/>
                <a:ea typeface="+mn-ea"/>
                <a:cs typeface="+mn-cs"/>
              </a:rPr>
              <a:t>retained</a:t>
            </a:r>
            <a:r>
              <a:rPr lang="en-US" sz="1200" kern="1200" dirty="0" smtClean="0">
                <a:solidFill>
                  <a:schemeClr val="tx1"/>
                </a:solidFill>
                <a:effectLst/>
                <a:latin typeface="+mn-lt"/>
                <a:ea typeface="+mn-ea"/>
                <a:cs typeface="+mn-cs"/>
              </a:rPr>
              <a:t> and treated with systemic </a:t>
            </a:r>
            <a:r>
              <a:rPr lang="en-US" sz="1200" b="1" kern="1200" dirty="0" smtClean="0">
                <a:solidFill>
                  <a:schemeClr val="tx1"/>
                </a:solidFill>
                <a:effectLst/>
                <a:latin typeface="+mn-lt"/>
                <a:ea typeface="+mn-ea"/>
                <a:cs typeface="+mn-cs"/>
              </a:rPr>
              <a:t>insecticide </a:t>
            </a:r>
            <a:r>
              <a:rPr lang="en-US" sz="1200" kern="1200" dirty="0" smtClean="0">
                <a:solidFill>
                  <a:schemeClr val="tx1"/>
                </a:solidFill>
                <a:effectLst/>
                <a:latin typeface="+mn-lt"/>
                <a:ea typeface="+mn-ea"/>
                <a:cs typeface="+mn-cs"/>
              </a:rPr>
              <a:t>annually) </a:t>
            </a:r>
          </a:p>
          <a:p>
            <a:r>
              <a:rPr lang="en-US" sz="1200" kern="1200" dirty="0" smtClean="0">
                <a:solidFill>
                  <a:schemeClr val="tx1"/>
                </a:solidFill>
                <a:effectLst/>
                <a:latin typeface="+mn-lt"/>
                <a:ea typeface="+mn-ea"/>
                <a:cs typeface="+mn-cs"/>
              </a:rPr>
              <a:t>Insecticide: </a:t>
            </a:r>
            <a:r>
              <a:rPr lang="en-US" sz="1200" kern="1200" dirty="0" err="1" smtClean="0">
                <a:solidFill>
                  <a:schemeClr val="tx1"/>
                </a:solidFill>
                <a:effectLst/>
                <a:latin typeface="+mn-lt"/>
                <a:ea typeface="+mn-ea"/>
                <a:cs typeface="+mn-cs"/>
              </a:rPr>
              <a:t>Dinotefuran</a:t>
            </a:r>
            <a:r>
              <a:rPr lang="en-US" sz="1200" kern="1200" dirty="0" smtClean="0">
                <a:solidFill>
                  <a:schemeClr val="tx1"/>
                </a:solidFill>
                <a:effectLst/>
                <a:latin typeface="+mn-lt"/>
                <a:ea typeface="+mn-ea"/>
                <a:cs typeface="+mn-cs"/>
              </a:rPr>
              <a:t>, bark spray</a:t>
            </a:r>
            <a:r>
              <a:rPr lang="en-US" sz="1200" kern="1200" baseline="0" dirty="0" smtClean="0">
                <a:solidFill>
                  <a:schemeClr val="tx1"/>
                </a:solidFill>
                <a:effectLst/>
                <a:latin typeface="+mn-lt"/>
                <a:ea typeface="+mn-ea"/>
                <a:cs typeface="+mn-cs"/>
              </a:rPr>
              <a:t> application.  </a:t>
            </a:r>
            <a:endParaRPr lang="en-US" dirty="0"/>
          </a:p>
        </p:txBody>
      </p:sp>
      <p:sp>
        <p:nvSpPr>
          <p:cNvPr id="4" name="Slide Number Placeholder 3"/>
          <p:cNvSpPr>
            <a:spLocks noGrp="1"/>
          </p:cNvSpPr>
          <p:nvPr>
            <p:ph type="sldNum" sz="quarter" idx="10"/>
          </p:nvPr>
        </p:nvSpPr>
        <p:spPr/>
        <p:txBody>
          <a:bodyPr/>
          <a:lstStyle/>
          <a:p>
            <a:fld id="{7EF86496-4099-4AB0-9CB6-8C5B29ECAC42}" type="slidenum">
              <a:rPr lang="en-US" smtClean="0"/>
              <a:t>26</a:t>
            </a:fld>
            <a:endParaRPr lang="en-US"/>
          </a:p>
        </p:txBody>
      </p:sp>
    </p:spTree>
    <p:extLst>
      <p:ext uri="{BB962C8B-B14F-4D97-AF65-F5344CB8AC3E}">
        <p14:creationId xmlns:p14="http://schemas.microsoft.com/office/powerpoint/2010/main" val="13983978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6” DBH split:</a:t>
            </a:r>
          </a:p>
          <a:p>
            <a:endParaRPr lang="en-US" baseline="0" dirty="0" smtClean="0"/>
          </a:p>
          <a:p>
            <a:r>
              <a:rPr lang="en-US" baseline="0" dirty="0" smtClean="0"/>
              <a:t>Ailanthus trees below 6” DBH will be removed through herbicide application. Herbicide treatment window: April to October.</a:t>
            </a:r>
          </a:p>
          <a:p>
            <a:r>
              <a:rPr lang="en-US" baseline="0" dirty="0" smtClean="0"/>
              <a:t>Ailanthus trees at or above 6” DBH will established as trap trees. Insecticide treatment window: May to August.  </a:t>
            </a:r>
            <a:endParaRPr lang="en-US" dirty="0"/>
          </a:p>
        </p:txBody>
      </p:sp>
      <p:sp>
        <p:nvSpPr>
          <p:cNvPr id="4" name="Slide Number Placeholder 3"/>
          <p:cNvSpPr>
            <a:spLocks noGrp="1"/>
          </p:cNvSpPr>
          <p:nvPr>
            <p:ph type="sldNum" sz="quarter" idx="10"/>
          </p:nvPr>
        </p:nvSpPr>
        <p:spPr/>
        <p:txBody>
          <a:bodyPr/>
          <a:lstStyle/>
          <a:p>
            <a:fld id="{7EF86496-4099-4AB0-9CB6-8C5B29ECAC42}" type="slidenum">
              <a:rPr lang="en-US" smtClean="0"/>
              <a:t>27</a:t>
            </a:fld>
            <a:endParaRPr lang="en-US"/>
          </a:p>
        </p:txBody>
      </p:sp>
    </p:spTree>
    <p:extLst>
      <p:ext uri="{BB962C8B-B14F-4D97-AF65-F5344CB8AC3E}">
        <p14:creationId xmlns:p14="http://schemas.microsoft.com/office/powerpoint/2010/main" val="6679638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6808AC-F589-4B29-8EB2-9B670E334F8B}" type="slidenum">
              <a:rPr lang="en-US" smtClean="0"/>
              <a:t>28</a:t>
            </a:fld>
            <a:endParaRPr lang="en-US"/>
          </a:p>
        </p:txBody>
      </p:sp>
    </p:spTree>
    <p:extLst>
      <p:ext uri="{BB962C8B-B14F-4D97-AF65-F5344CB8AC3E}">
        <p14:creationId xmlns:p14="http://schemas.microsoft.com/office/powerpoint/2010/main" val="9228261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6808AC-F589-4B29-8EB2-9B670E334F8B}" type="slidenum">
              <a:rPr lang="en-US" smtClean="0"/>
              <a:t>29</a:t>
            </a:fld>
            <a:endParaRPr lang="en-US"/>
          </a:p>
        </p:txBody>
      </p:sp>
    </p:spTree>
    <p:extLst>
      <p:ext uri="{BB962C8B-B14F-4D97-AF65-F5344CB8AC3E}">
        <p14:creationId xmlns:p14="http://schemas.microsoft.com/office/powerpoint/2010/main" val="31782920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6808AC-F589-4B29-8EB2-9B670E334F8B}" type="slidenum">
              <a:rPr lang="en-US" smtClean="0"/>
              <a:t>30</a:t>
            </a:fld>
            <a:endParaRPr lang="en-US"/>
          </a:p>
        </p:txBody>
      </p:sp>
    </p:spTree>
    <p:extLst>
      <p:ext uri="{BB962C8B-B14F-4D97-AF65-F5344CB8AC3E}">
        <p14:creationId xmlns:p14="http://schemas.microsoft.com/office/powerpoint/2010/main" val="22605020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6808AC-F589-4B29-8EB2-9B670E334F8B}" type="slidenum">
              <a:rPr lang="en-US" smtClean="0"/>
              <a:t>31</a:t>
            </a:fld>
            <a:endParaRPr lang="en-US"/>
          </a:p>
        </p:txBody>
      </p:sp>
    </p:spTree>
    <p:extLst>
      <p:ext uri="{BB962C8B-B14F-4D97-AF65-F5344CB8AC3E}">
        <p14:creationId xmlns:p14="http://schemas.microsoft.com/office/powerpoint/2010/main" val="2625476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egg mass is approximately 1 inch long and resembles a smear of mud</a:t>
            </a:r>
          </a:p>
          <a:p>
            <a:r>
              <a:rPr lang="en-US" dirty="0"/>
              <a:t>Females lay eggs on smooth surfaces such as buildings, trees, rocks, under bark or rocks, and many other objects</a:t>
            </a:r>
          </a:p>
          <a:p>
            <a:r>
              <a:rPr lang="en-US" dirty="0"/>
              <a:t>SLF overwinters in the egg stage</a:t>
            </a:r>
          </a:p>
        </p:txBody>
      </p:sp>
      <p:sp>
        <p:nvSpPr>
          <p:cNvPr id="4" name="Slide Number Placeholder 3"/>
          <p:cNvSpPr>
            <a:spLocks noGrp="1"/>
          </p:cNvSpPr>
          <p:nvPr>
            <p:ph type="sldNum" sz="quarter" idx="10"/>
          </p:nvPr>
        </p:nvSpPr>
        <p:spPr/>
        <p:txBody>
          <a:bodyPr/>
          <a:lstStyle/>
          <a:p>
            <a:fld id="{BC6808AC-F589-4B29-8EB2-9B670E334F8B}" type="slidenum">
              <a:rPr lang="en-US" smtClean="0"/>
              <a:t>3</a:t>
            </a:fld>
            <a:endParaRPr lang="en-US"/>
          </a:p>
        </p:txBody>
      </p:sp>
    </p:spTree>
    <p:extLst>
      <p:ext uri="{BB962C8B-B14F-4D97-AF65-F5344CB8AC3E}">
        <p14:creationId xmlns:p14="http://schemas.microsoft.com/office/powerpoint/2010/main" val="27339170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6808AC-F589-4B29-8EB2-9B670E334F8B}" type="slidenum">
              <a:rPr lang="en-US" smtClean="0"/>
              <a:t>32</a:t>
            </a:fld>
            <a:endParaRPr lang="en-US"/>
          </a:p>
        </p:txBody>
      </p:sp>
    </p:spTree>
    <p:extLst>
      <p:ext uri="{BB962C8B-B14F-4D97-AF65-F5344CB8AC3E}">
        <p14:creationId xmlns:p14="http://schemas.microsoft.com/office/powerpoint/2010/main" val="18545110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6808AC-F589-4B29-8EB2-9B670E334F8B}" type="slidenum">
              <a:rPr lang="en-US" smtClean="0"/>
              <a:t>33</a:t>
            </a:fld>
            <a:endParaRPr lang="en-US"/>
          </a:p>
        </p:txBody>
      </p:sp>
    </p:spTree>
    <p:extLst>
      <p:ext uri="{BB962C8B-B14F-4D97-AF65-F5344CB8AC3E}">
        <p14:creationId xmlns:p14="http://schemas.microsoft.com/office/powerpoint/2010/main" val="26582913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6808AC-F589-4B29-8EB2-9B670E334F8B}" type="slidenum">
              <a:rPr lang="en-US" smtClean="0"/>
              <a:t>34</a:t>
            </a:fld>
            <a:endParaRPr lang="en-US"/>
          </a:p>
        </p:txBody>
      </p:sp>
    </p:spTree>
    <p:extLst>
      <p:ext uri="{BB962C8B-B14F-4D97-AF65-F5344CB8AC3E}">
        <p14:creationId xmlns:p14="http://schemas.microsoft.com/office/powerpoint/2010/main" val="14591047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100,000 permits have been issued to businesses</a:t>
            </a:r>
          </a:p>
          <a:p>
            <a:r>
              <a:rPr lang="en-US" dirty="0" smtClean="0"/>
              <a:t>List</a:t>
            </a:r>
            <a:r>
              <a:rPr lang="en-US" baseline="0" dirty="0" smtClean="0"/>
              <a:t> is updated regularly and available online</a:t>
            </a:r>
          </a:p>
          <a:p>
            <a:r>
              <a:rPr lang="en-US" sz="1200" b="1" i="0" kern="1200" cap="all" dirty="0" smtClean="0">
                <a:solidFill>
                  <a:schemeClr val="tx1"/>
                </a:solidFill>
                <a:effectLst/>
                <a:latin typeface="+mn-lt"/>
                <a:ea typeface="+mn-ea"/>
                <a:cs typeface="+mn-cs"/>
              </a:rPr>
              <a:t>WHO IS THIS FOR?</a:t>
            </a:r>
          </a:p>
          <a:p>
            <a:r>
              <a:rPr lang="en-US" sz="1200" b="0" i="0" kern="1200" dirty="0" smtClean="0">
                <a:solidFill>
                  <a:schemeClr val="tx1"/>
                </a:solidFill>
                <a:effectLst/>
                <a:latin typeface="+mn-lt"/>
                <a:ea typeface="+mn-ea"/>
                <a:cs typeface="+mn-cs"/>
              </a:rPr>
              <a:t>This is a “train the trainer” course to </a:t>
            </a:r>
            <a:r>
              <a:rPr lang="en-US" sz="1200" b="1" i="0" kern="1200" dirty="0" smtClean="0">
                <a:solidFill>
                  <a:schemeClr val="tx1"/>
                </a:solidFill>
                <a:effectLst/>
                <a:latin typeface="+mn-lt"/>
                <a:ea typeface="+mn-ea"/>
                <a:cs typeface="+mn-cs"/>
              </a:rPr>
              <a:t>train designated employees </a:t>
            </a:r>
            <a:r>
              <a:rPr lang="en-US" sz="1200" b="0" i="0" kern="1200" dirty="0" smtClean="0">
                <a:solidFill>
                  <a:schemeClr val="tx1"/>
                </a:solidFill>
                <a:effectLst/>
                <a:latin typeface="+mn-lt"/>
                <a:ea typeface="+mn-ea"/>
                <a:cs typeface="+mn-cs"/>
              </a:rPr>
              <a:t>-­ usually an owner, manager, or supervisor - ­ within a company on how to comply with the quarantine regulations. The designated employee </a:t>
            </a:r>
            <a:r>
              <a:rPr lang="en-US" sz="1200" b="1" i="0" kern="1200" dirty="0" smtClean="0">
                <a:solidFill>
                  <a:schemeClr val="tx1"/>
                </a:solidFill>
                <a:effectLst/>
                <a:latin typeface="+mn-lt"/>
                <a:ea typeface="+mn-ea"/>
                <a:cs typeface="+mn-cs"/>
              </a:rPr>
              <a:t>must then train fellow employees</a:t>
            </a:r>
            <a:r>
              <a:rPr lang="en-US" sz="1200" b="0" i="0" kern="1200" dirty="0" smtClean="0">
                <a:solidFill>
                  <a:schemeClr val="tx1"/>
                </a:solidFill>
                <a:effectLst/>
                <a:latin typeface="+mn-lt"/>
                <a:ea typeface="+mn-ea"/>
                <a:cs typeface="+mn-cs"/>
              </a:rPr>
              <a:t>.</a:t>
            </a:r>
          </a:p>
          <a:p>
            <a:r>
              <a:rPr lang="en-US" sz="1200" b="1" i="0" kern="1200" cap="all" dirty="0" smtClean="0">
                <a:solidFill>
                  <a:schemeClr val="tx1"/>
                </a:solidFill>
                <a:effectLst/>
                <a:latin typeface="+mn-lt"/>
                <a:ea typeface="+mn-ea"/>
                <a:cs typeface="+mn-cs"/>
              </a:rPr>
              <a:t>WHAT WILL YOU LEARN?</a:t>
            </a:r>
          </a:p>
          <a:p>
            <a:r>
              <a:rPr lang="en-US" sz="1200" b="0" i="0" kern="1200" dirty="0" smtClean="0">
                <a:solidFill>
                  <a:schemeClr val="tx1"/>
                </a:solidFill>
                <a:effectLst/>
                <a:latin typeface="+mn-lt"/>
                <a:ea typeface="+mn-ea"/>
                <a:cs typeface="+mn-cs"/>
              </a:rPr>
              <a:t>You will learn how to:</a:t>
            </a:r>
          </a:p>
          <a:p>
            <a:r>
              <a:rPr lang="en-US" sz="1200" b="0" i="0" kern="1200" dirty="0" smtClean="0">
                <a:solidFill>
                  <a:schemeClr val="tx1"/>
                </a:solidFill>
                <a:effectLst/>
                <a:latin typeface="+mn-lt"/>
                <a:ea typeface="+mn-ea"/>
                <a:cs typeface="+mn-cs"/>
              </a:rPr>
              <a:t>understand the importance of stopping spotted lanternfly</a:t>
            </a:r>
          </a:p>
          <a:p>
            <a:r>
              <a:rPr lang="en-US" sz="1200" b="0" i="0" kern="1200" dirty="0" smtClean="0">
                <a:solidFill>
                  <a:schemeClr val="tx1"/>
                </a:solidFill>
                <a:effectLst/>
                <a:latin typeface="+mn-lt"/>
                <a:ea typeface="+mn-ea"/>
                <a:cs typeface="+mn-cs"/>
              </a:rPr>
              <a:t>outline the lifecycle and habits of spotted lanternfly</a:t>
            </a:r>
          </a:p>
          <a:p>
            <a:r>
              <a:rPr lang="en-US" sz="1200" b="0" i="0" kern="1200" dirty="0" smtClean="0">
                <a:solidFill>
                  <a:schemeClr val="tx1"/>
                </a:solidFill>
                <a:effectLst/>
                <a:latin typeface="+mn-lt"/>
                <a:ea typeface="+mn-ea"/>
                <a:cs typeface="+mn-cs"/>
              </a:rPr>
              <a:t>understand why there is a quarantine zone and how it works</a:t>
            </a:r>
          </a:p>
          <a:p>
            <a:r>
              <a:rPr lang="en-US" sz="1200" b="0" i="0" kern="1200" dirty="0" smtClean="0">
                <a:solidFill>
                  <a:schemeClr val="tx1"/>
                </a:solidFill>
                <a:effectLst/>
                <a:latin typeface="+mn-lt"/>
                <a:ea typeface="+mn-ea"/>
                <a:cs typeface="+mn-cs"/>
              </a:rPr>
              <a:t>find and destroy spotted lanternfly</a:t>
            </a:r>
          </a:p>
          <a:p>
            <a:r>
              <a:rPr lang="en-US" sz="1200" b="0" i="0" kern="1200" dirty="0" smtClean="0">
                <a:solidFill>
                  <a:schemeClr val="tx1"/>
                </a:solidFill>
                <a:effectLst/>
                <a:latin typeface="+mn-lt"/>
                <a:ea typeface="+mn-ea"/>
                <a:cs typeface="+mn-cs"/>
              </a:rPr>
              <a:t>implement best practices to follow as you work in the quarantine zone</a:t>
            </a:r>
          </a:p>
        </p:txBody>
      </p:sp>
      <p:sp>
        <p:nvSpPr>
          <p:cNvPr id="4" name="Slide Number Placeholder 3"/>
          <p:cNvSpPr>
            <a:spLocks noGrp="1"/>
          </p:cNvSpPr>
          <p:nvPr>
            <p:ph type="sldNum" sz="quarter" idx="10"/>
          </p:nvPr>
        </p:nvSpPr>
        <p:spPr/>
        <p:txBody>
          <a:bodyPr/>
          <a:lstStyle/>
          <a:p>
            <a:fld id="{BC6808AC-F589-4B29-8EB2-9B670E334F8B}" type="slidenum">
              <a:rPr lang="en-US" smtClean="0"/>
              <a:t>35</a:t>
            </a:fld>
            <a:endParaRPr lang="en-US"/>
          </a:p>
        </p:txBody>
      </p:sp>
    </p:spTree>
    <p:extLst>
      <p:ext uri="{BB962C8B-B14F-4D97-AF65-F5344CB8AC3E}">
        <p14:creationId xmlns:p14="http://schemas.microsoft.com/office/powerpoint/2010/main" val="523137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6808AC-F589-4B29-8EB2-9B670E334F8B}" type="slidenum">
              <a:rPr lang="en-US" smtClean="0"/>
              <a:t>36</a:t>
            </a:fld>
            <a:endParaRPr lang="en-US"/>
          </a:p>
        </p:txBody>
      </p:sp>
    </p:spTree>
    <p:extLst>
      <p:ext uri="{BB962C8B-B14F-4D97-AF65-F5344CB8AC3E}">
        <p14:creationId xmlns:p14="http://schemas.microsoft.com/office/powerpoint/2010/main" val="42567259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USDA funding incumbent</a:t>
            </a:r>
            <a:r>
              <a:rPr lang="en-US" baseline="0" dirty="0" smtClean="0"/>
              <a:t> upon surveying for tree-of-heaven similar to the ash survey when EAB was first exploding</a:t>
            </a:r>
          </a:p>
          <a:p>
            <a:r>
              <a:rPr lang="en-US" baseline="0" dirty="0" smtClean="0"/>
              <a:t>Outreach: presenting at commodity events throughout the state, </a:t>
            </a:r>
            <a:r>
              <a:rPr lang="en-US" baseline="0" dirty="0" err="1" smtClean="0"/>
              <a:t>BugFest</a:t>
            </a:r>
            <a:r>
              <a:rPr lang="en-US" baseline="0" dirty="0" smtClean="0"/>
              <a:t>, State Fair, Green and </a:t>
            </a:r>
            <a:r>
              <a:rPr lang="en-US" baseline="0" dirty="0" err="1" smtClean="0"/>
              <a:t>Growin</a:t>
            </a:r>
            <a:r>
              <a:rPr lang="en-US" baseline="0" dirty="0" smtClean="0"/>
              <a:t>’ Show, etc.</a:t>
            </a:r>
            <a:endParaRPr lang="en-US" dirty="0"/>
          </a:p>
        </p:txBody>
      </p:sp>
      <p:sp>
        <p:nvSpPr>
          <p:cNvPr id="4" name="Slide Number Placeholder 3"/>
          <p:cNvSpPr>
            <a:spLocks noGrp="1"/>
          </p:cNvSpPr>
          <p:nvPr>
            <p:ph type="sldNum" sz="quarter" idx="10"/>
          </p:nvPr>
        </p:nvSpPr>
        <p:spPr/>
        <p:txBody>
          <a:bodyPr/>
          <a:lstStyle/>
          <a:p>
            <a:fld id="{BC6808AC-F589-4B29-8EB2-9B670E334F8B}" type="slidenum">
              <a:rPr lang="en-US" smtClean="0"/>
              <a:t>37</a:t>
            </a:fld>
            <a:endParaRPr lang="en-US"/>
          </a:p>
        </p:txBody>
      </p:sp>
    </p:spTree>
    <p:extLst>
      <p:ext uri="{BB962C8B-B14F-4D97-AF65-F5344CB8AC3E}">
        <p14:creationId xmlns:p14="http://schemas.microsoft.com/office/powerpoint/2010/main" val="32139748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6808AC-F589-4B29-8EB2-9B670E334F8B}" type="slidenum">
              <a:rPr lang="en-US" smtClean="0"/>
              <a:t>38</a:t>
            </a:fld>
            <a:endParaRPr lang="en-US"/>
          </a:p>
        </p:txBody>
      </p:sp>
    </p:spTree>
    <p:extLst>
      <p:ext uri="{BB962C8B-B14F-4D97-AF65-F5344CB8AC3E}">
        <p14:creationId xmlns:p14="http://schemas.microsoft.com/office/powerpoint/2010/main" val="3487765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egg mass is approximately 1 inch long and resembles a smear of mud</a:t>
            </a:r>
          </a:p>
          <a:p>
            <a:r>
              <a:rPr lang="en-US" dirty="0"/>
              <a:t>Females lay eggs </a:t>
            </a:r>
            <a:r>
              <a:rPr lang="en-US" dirty="0" smtClean="0"/>
              <a:t>(approx. 35 eggs to a</a:t>
            </a:r>
            <a:r>
              <a:rPr lang="en-US" baseline="0" dirty="0" smtClean="0"/>
              <a:t> mass) </a:t>
            </a:r>
            <a:r>
              <a:rPr lang="en-US" dirty="0" smtClean="0"/>
              <a:t>on </a:t>
            </a:r>
            <a:r>
              <a:rPr lang="en-US" dirty="0"/>
              <a:t>smooth surfaces such as buildings, trees, rocks, under bark or rocks, and many other objects</a:t>
            </a:r>
          </a:p>
          <a:p>
            <a:r>
              <a:rPr lang="en-US" dirty="0"/>
              <a:t>SLF overwinters in the egg stage</a:t>
            </a:r>
          </a:p>
        </p:txBody>
      </p:sp>
      <p:sp>
        <p:nvSpPr>
          <p:cNvPr id="4" name="Slide Number Placeholder 3"/>
          <p:cNvSpPr>
            <a:spLocks noGrp="1"/>
          </p:cNvSpPr>
          <p:nvPr>
            <p:ph type="sldNum" sz="quarter" idx="10"/>
          </p:nvPr>
        </p:nvSpPr>
        <p:spPr/>
        <p:txBody>
          <a:bodyPr/>
          <a:lstStyle/>
          <a:p>
            <a:fld id="{BC6808AC-F589-4B29-8EB2-9B670E334F8B}" type="slidenum">
              <a:rPr lang="en-US" smtClean="0"/>
              <a:t>4</a:t>
            </a:fld>
            <a:endParaRPr lang="en-US"/>
          </a:p>
        </p:txBody>
      </p:sp>
    </p:spTree>
    <p:extLst>
      <p:ext uri="{BB962C8B-B14F-4D97-AF65-F5344CB8AC3E}">
        <p14:creationId xmlns:p14="http://schemas.microsoft.com/office/powerpoint/2010/main" val="770651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egg mass is approximately 1 inch long and resembles a smear of mud</a:t>
            </a:r>
          </a:p>
          <a:p>
            <a:r>
              <a:rPr lang="en-US" dirty="0"/>
              <a:t>Females lay eggs </a:t>
            </a:r>
            <a:r>
              <a:rPr lang="en-US" dirty="0" smtClean="0"/>
              <a:t>(approx. 35 eggs to a</a:t>
            </a:r>
            <a:r>
              <a:rPr lang="en-US" baseline="0" dirty="0" smtClean="0"/>
              <a:t> mass) </a:t>
            </a:r>
            <a:r>
              <a:rPr lang="en-US" dirty="0" smtClean="0"/>
              <a:t>on </a:t>
            </a:r>
            <a:r>
              <a:rPr lang="en-US" dirty="0"/>
              <a:t>smooth surfaces such as buildings, trees, rocks, under bark or rocks, and many other objects</a:t>
            </a:r>
          </a:p>
          <a:p>
            <a:r>
              <a:rPr lang="en-US" dirty="0"/>
              <a:t>SLF overwinters in the egg stage</a:t>
            </a:r>
          </a:p>
        </p:txBody>
      </p:sp>
      <p:sp>
        <p:nvSpPr>
          <p:cNvPr id="4" name="Slide Number Placeholder 3"/>
          <p:cNvSpPr>
            <a:spLocks noGrp="1"/>
          </p:cNvSpPr>
          <p:nvPr>
            <p:ph type="sldNum" sz="quarter" idx="10"/>
          </p:nvPr>
        </p:nvSpPr>
        <p:spPr/>
        <p:txBody>
          <a:bodyPr/>
          <a:lstStyle/>
          <a:p>
            <a:fld id="{BC6808AC-F589-4B29-8EB2-9B670E334F8B}" type="slidenum">
              <a:rPr lang="en-US" smtClean="0"/>
              <a:t>5</a:t>
            </a:fld>
            <a:endParaRPr lang="en-US"/>
          </a:p>
        </p:txBody>
      </p:sp>
    </p:spTree>
    <p:extLst>
      <p:ext uri="{BB962C8B-B14F-4D97-AF65-F5344CB8AC3E}">
        <p14:creationId xmlns:p14="http://schemas.microsoft.com/office/powerpoint/2010/main" val="2539176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egg mass is approximately 1 inch long and resembles a smear of mud</a:t>
            </a:r>
          </a:p>
          <a:p>
            <a:r>
              <a:rPr lang="en-US" dirty="0"/>
              <a:t>Females lay eggs </a:t>
            </a:r>
            <a:r>
              <a:rPr lang="en-US" dirty="0" smtClean="0"/>
              <a:t>(approx. 35 eggs to a</a:t>
            </a:r>
            <a:r>
              <a:rPr lang="en-US" baseline="0" dirty="0" smtClean="0"/>
              <a:t> mass) </a:t>
            </a:r>
            <a:r>
              <a:rPr lang="en-US" dirty="0" smtClean="0"/>
              <a:t>on </a:t>
            </a:r>
            <a:r>
              <a:rPr lang="en-US" dirty="0"/>
              <a:t>smooth surfaces such as buildings, trees, rocks, under bark or rocks, and many other objects</a:t>
            </a:r>
          </a:p>
          <a:p>
            <a:r>
              <a:rPr lang="en-US" dirty="0"/>
              <a:t>SLF overwinters in the egg stage</a:t>
            </a:r>
          </a:p>
        </p:txBody>
      </p:sp>
      <p:sp>
        <p:nvSpPr>
          <p:cNvPr id="4" name="Slide Number Placeholder 3"/>
          <p:cNvSpPr>
            <a:spLocks noGrp="1"/>
          </p:cNvSpPr>
          <p:nvPr>
            <p:ph type="sldNum" sz="quarter" idx="10"/>
          </p:nvPr>
        </p:nvSpPr>
        <p:spPr/>
        <p:txBody>
          <a:bodyPr/>
          <a:lstStyle/>
          <a:p>
            <a:fld id="{BC6808AC-F589-4B29-8EB2-9B670E334F8B}" type="slidenum">
              <a:rPr lang="en-US" smtClean="0"/>
              <a:t>6</a:t>
            </a:fld>
            <a:endParaRPr lang="en-US"/>
          </a:p>
        </p:txBody>
      </p:sp>
    </p:spTree>
    <p:extLst>
      <p:ext uri="{BB962C8B-B14F-4D97-AF65-F5344CB8AC3E}">
        <p14:creationId xmlns:p14="http://schemas.microsoft.com/office/powerpoint/2010/main" val="2267876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egg mass is approximately 1 inch long and resembles a smear of mud</a:t>
            </a:r>
          </a:p>
          <a:p>
            <a:r>
              <a:rPr lang="en-US" dirty="0"/>
              <a:t>Females lay eggs </a:t>
            </a:r>
            <a:r>
              <a:rPr lang="en-US" dirty="0" smtClean="0"/>
              <a:t>(approx. 35 eggs to a</a:t>
            </a:r>
            <a:r>
              <a:rPr lang="en-US" baseline="0" dirty="0" smtClean="0"/>
              <a:t> mass) </a:t>
            </a:r>
            <a:r>
              <a:rPr lang="en-US" dirty="0" smtClean="0"/>
              <a:t>on </a:t>
            </a:r>
            <a:r>
              <a:rPr lang="en-US" dirty="0"/>
              <a:t>smooth surfaces such as buildings, trees, rocks, under bark or rocks, and many other objects</a:t>
            </a:r>
          </a:p>
          <a:p>
            <a:r>
              <a:rPr lang="en-US" dirty="0"/>
              <a:t>SLF overwinters in the egg stage</a:t>
            </a:r>
          </a:p>
        </p:txBody>
      </p:sp>
      <p:sp>
        <p:nvSpPr>
          <p:cNvPr id="4" name="Slide Number Placeholder 3"/>
          <p:cNvSpPr>
            <a:spLocks noGrp="1"/>
          </p:cNvSpPr>
          <p:nvPr>
            <p:ph type="sldNum" sz="quarter" idx="10"/>
          </p:nvPr>
        </p:nvSpPr>
        <p:spPr/>
        <p:txBody>
          <a:bodyPr/>
          <a:lstStyle/>
          <a:p>
            <a:fld id="{BC6808AC-F589-4B29-8EB2-9B670E334F8B}" type="slidenum">
              <a:rPr lang="en-US" smtClean="0"/>
              <a:t>7</a:t>
            </a:fld>
            <a:endParaRPr lang="en-US"/>
          </a:p>
        </p:txBody>
      </p:sp>
    </p:spTree>
    <p:extLst>
      <p:ext uri="{BB962C8B-B14F-4D97-AF65-F5344CB8AC3E}">
        <p14:creationId xmlns:p14="http://schemas.microsoft.com/office/powerpoint/2010/main" val="3369569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egg mass is approximately 1 inch long and resembles a smear of mud</a:t>
            </a:r>
          </a:p>
          <a:p>
            <a:r>
              <a:rPr lang="en-US" dirty="0"/>
              <a:t>Females lay eggs </a:t>
            </a:r>
            <a:r>
              <a:rPr lang="en-US" dirty="0" smtClean="0"/>
              <a:t>(approx. 35 eggs to a</a:t>
            </a:r>
            <a:r>
              <a:rPr lang="en-US" baseline="0" dirty="0" smtClean="0"/>
              <a:t> mass) </a:t>
            </a:r>
            <a:r>
              <a:rPr lang="en-US" dirty="0" smtClean="0"/>
              <a:t>on </a:t>
            </a:r>
            <a:r>
              <a:rPr lang="en-US" dirty="0"/>
              <a:t>smooth surfaces such as buildings, trees, rocks, under bark or rocks, and many other objects</a:t>
            </a:r>
          </a:p>
          <a:p>
            <a:r>
              <a:rPr lang="en-US" dirty="0"/>
              <a:t>SLF overwinters in the egg stage</a:t>
            </a:r>
          </a:p>
        </p:txBody>
      </p:sp>
      <p:sp>
        <p:nvSpPr>
          <p:cNvPr id="4" name="Slide Number Placeholder 3"/>
          <p:cNvSpPr>
            <a:spLocks noGrp="1"/>
          </p:cNvSpPr>
          <p:nvPr>
            <p:ph type="sldNum" sz="quarter" idx="10"/>
          </p:nvPr>
        </p:nvSpPr>
        <p:spPr/>
        <p:txBody>
          <a:bodyPr/>
          <a:lstStyle/>
          <a:p>
            <a:fld id="{BC6808AC-F589-4B29-8EB2-9B670E334F8B}" type="slidenum">
              <a:rPr lang="en-US" smtClean="0"/>
              <a:t>8</a:t>
            </a:fld>
            <a:endParaRPr lang="en-US"/>
          </a:p>
        </p:txBody>
      </p:sp>
    </p:spTree>
    <p:extLst>
      <p:ext uri="{BB962C8B-B14F-4D97-AF65-F5344CB8AC3E}">
        <p14:creationId xmlns:p14="http://schemas.microsoft.com/office/powerpoint/2010/main" val="2695541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egg mass is approximately 1 inch long and resembles a smear of mud</a:t>
            </a:r>
          </a:p>
          <a:p>
            <a:r>
              <a:rPr lang="en-US" dirty="0"/>
              <a:t>Females lay eggs </a:t>
            </a:r>
            <a:r>
              <a:rPr lang="en-US" dirty="0" smtClean="0"/>
              <a:t>(approx. 35 eggs to a</a:t>
            </a:r>
            <a:r>
              <a:rPr lang="en-US" baseline="0" dirty="0" smtClean="0"/>
              <a:t> mass) </a:t>
            </a:r>
            <a:r>
              <a:rPr lang="en-US" dirty="0" smtClean="0"/>
              <a:t>on </a:t>
            </a:r>
            <a:r>
              <a:rPr lang="en-US" dirty="0"/>
              <a:t>smooth surfaces such as buildings, trees, rocks, under bark or rocks, and many other objects</a:t>
            </a:r>
          </a:p>
          <a:p>
            <a:r>
              <a:rPr lang="en-US" dirty="0"/>
              <a:t>SLF overwinters in the egg stage</a:t>
            </a:r>
          </a:p>
        </p:txBody>
      </p:sp>
      <p:sp>
        <p:nvSpPr>
          <p:cNvPr id="4" name="Slide Number Placeholder 3"/>
          <p:cNvSpPr>
            <a:spLocks noGrp="1"/>
          </p:cNvSpPr>
          <p:nvPr>
            <p:ph type="sldNum" sz="quarter" idx="10"/>
          </p:nvPr>
        </p:nvSpPr>
        <p:spPr/>
        <p:txBody>
          <a:bodyPr/>
          <a:lstStyle/>
          <a:p>
            <a:fld id="{BC6808AC-F589-4B29-8EB2-9B670E334F8B}" type="slidenum">
              <a:rPr lang="en-US" smtClean="0"/>
              <a:t>9</a:t>
            </a:fld>
            <a:endParaRPr lang="en-US"/>
          </a:p>
        </p:txBody>
      </p:sp>
    </p:spTree>
    <p:extLst>
      <p:ext uri="{BB962C8B-B14F-4D97-AF65-F5344CB8AC3E}">
        <p14:creationId xmlns:p14="http://schemas.microsoft.com/office/powerpoint/2010/main" val="2237956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8EC3092-7021-4119-AB27-38EC24F54E39}" type="datetimeFigureOut">
              <a:rPr lang="en-US" smtClean="0"/>
              <a:t>3/27/2019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1BCA95-DFC1-47F8-826F-653D0EC45C09}" type="slidenum">
              <a:rPr lang="en-US" smtClean="0"/>
              <a:t>‹#›</a:t>
            </a:fld>
            <a:endParaRPr lang="en-US" dirty="0"/>
          </a:p>
        </p:txBody>
      </p:sp>
    </p:spTree>
    <p:extLst>
      <p:ext uri="{BB962C8B-B14F-4D97-AF65-F5344CB8AC3E}">
        <p14:creationId xmlns:p14="http://schemas.microsoft.com/office/powerpoint/2010/main" val="1489692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EC3092-7021-4119-AB27-38EC24F54E39}" type="datetimeFigureOut">
              <a:rPr lang="en-US" smtClean="0"/>
              <a:t>3/27/2019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1BCA95-DFC1-47F8-826F-653D0EC45C09}" type="slidenum">
              <a:rPr lang="en-US" smtClean="0"/>
              <a:t>‹#›</a:t>
            </a:fld>
            <a:endParaRPr lang="en-US" dirty="0"/>
          </a:p>
        </p:txBody>
      </p:sp>
    </p:spTree>
    <p:extLst>
      <p:ext uri="{BB962C8B-B14F-4D97-AF65-F5344CB8AC3E}">
        <p14:creationId xmlns:p14="http://schemas.microsoft.com/office/powerpoint/2010/main" val="862596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EC3092-7021-4119-AB27-38EC24F54E39}" type="datetimeFigureOut">
              <a:rPr lang="en-US" smtClean="0"/>
              <a:t>3/27/2019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1BCA95-DFC1-47F8-826F-653D0EC45C09}" type="slidenum">
              <a:rPr lang="en-US" smtClean="0"/>
              <a:t>‹#›</a:t>
            </a:fld>
            <a:endParaRPr lang="en-US" dirty="0"/>
          </a:p>
        </p:txBody>
      </p:sp>
    </p:spTree>
    <p:extLst>
      <p:ext uri="{BB962C8B-B14F-4D97-AF65-F5344CB8AC3E}">
        <p14:creationId xmlns:p14="http://schemas.microsoft.com/office/powerpoint/2010/main" val="3626056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EC3092-7021-4119-AB27-38EC24F54E39}" type="datetimeFigureOut">
              <a:rPr lang="en-US" smtClean="0"/>
              <a:t>3/27/2019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1BCA95-DFC1-47F8-826F-653D0EC45C09}" type="slidenum">
              <a:rPr lang="en-US" smtClean="0"/>
              <a:t>‹#›</a:t>
            </a:fld>
            <a:endParaRPr lang="en-US" dirty="0"/>
          </a:p>
        </p:txBody>
      </p:sp>
    </p:spTree>
    <p:extLst>
      <p:ext uri="{BB962C8B-B14F-4D97-AF65-F5344CB8AC3E}">
        <p14:creationId xmlns:p14="http://schemas.microsoft.com/office/powerpoint/2010/main" val="3856075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8EC3092-7021-4119-AB27-38EC24F54E39}" type="datetimeFigureOut">
              <a:rPr lang="en-US" smtClean="0"/>
              <a:t>3/27/2019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1BCA95-DFC1-47F8-826F-653D0EC45C09}" type="slidenum">
              <a:rPr lang="en-US" smtClean="0"/>
              <a:t>‹#›</a:t>
            </a:fld>
            <a:endParaRPr lang="en-US" dirty="0"/>
          </a:p>
        </p:txBody>
      </p:sp>
    </p:spTree>
    <p:extLst>
      <p:ext uri="{BB962C8B-B14F-4D97-AF65-F5344CB8AC3E}">
        <p14:creationId xmlns:p14="http://schemas.microsoft.com/office/powerpoint/2010/main" val="3989875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EC3092-7021-4119-AB27-38EC24F54E39}" type="datetimeFigureOut">
              <a:rPr lang="en-US" smtClean="0"/>
              <a:t>3/27/2019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1BCA95-DFC1-47F8-826F-653D0EC45C09}" type="slidenum">
              <a:rPr lang="en-US" smtClean="0"/>
              <a:t>‹#›</a:t>
            </a:fld>
            <a:endParaRPr lang="en-US" dirty="0"/>
          </a:p>
        </p:txBody>
      </p:sp>
    </p:spTree>
    <p:extLst>
      <p:ext uri="{BB962C8B-B14F-4D97-AF65-F5344CB8AC3E}">
        <p14:creationId xmlns:p14="http://schemas.microsoft.com/office/powerpoint/2010/main" val="62206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EC3092-7021-4119-AB27-38EC24F54E39}" type="datetimeFigureOut">
              <a:rPr lang="en-US" smtClean="0"/>
              <a:t>3/27/2019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A1BCA95-DFC1-47F8-826F-653D0EC45C09}" type="slidenum">
              <a:rPr lang="en-US" smtClean="0"/>
              <a:t>‹#›</a:t>
            </a:fld>
            <a:endParaRPr lang="en-US" dirty="0"/>
          </a:p>
        </p:txBody>
      </p:sp>
    </p:spTree>
    <p:extLst>
      <p:ext uri="{BB962C8B-B14F-4D97-AF65-F5344CB8AC3E}">
        <p14:creationId xmlns:p14="http://schemas.microsoft.com/office/powerpoint/2010/main" val="1089411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EC3092-7021-4119-AB27-38EC24F54E39}" type="datetimeFigureOut">
              <a:rPr lang="en-US" smtClean="0"/>
              <a:t>3/27/2019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A1BCA95-DFC1-47F8-826F-653D0EC45C09}" type="slidenum">
              <a:rPr lang="en-US" smtClean="0"/>
              <a:t>‹#›</a:t>
            </a:fld>
            <a:endParaRPr lang="en-US" dirty="0"/>
          </a:p>
        </p:txBody>
      </p:sp>
    </p:spTree>
    <p:extLst>
      <p:ext uri="{BB962C8B-B14F-4D97-AF65-F5344CB8AC3E}">
        <p14:creationId xmlns:p14="http://schemas.microsoft.com/office/powerpoint/2010/main" val="3346496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EC3092-7021-4119-AB27-38EC24F54E39}" type="datetimeFigureOut">
              <a:rPr lang="en-US" smtClean="0"/>
              <a:t>3/27/2019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A1BCA95-DFC1-47F8-826F-653D0EC45C09}" type="slidenum">
              <a:rPr lang="en-US" smtClean="0"/>
              <a:t>‹#›</a:t>
            </a:fld>
            <a:endParaRPr lang="en-US" dirty="0"/>
          </a:p>
        </p:txBody>
      </p:sp>
    </p:spTree>
    <p:extLst>
      <p:ext uri="{BB962C8B-B14F-4D97-AF65-F5344CB8AC3E}">
        <p14:creationId xmlns:p14="http://schemas.microsoft.com/office/powerpoint/2010/main" val="4209886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8EC3092-7021-4119-AB27-38EC24F54E39}" type="datetimeFigureOut">
              <a:rPr lang="en-US" smtClean="0"/>
              <a:t>3/27/2019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1BCA95-DFC1-47F8-826F-653D0EC45C09}" type="slidenum">
              <a:rPr lang="en-US" smtClean="0"/>
              <a:t>‹#›</a:t>
            </a:fld>
            <a:endParaRPr lang="en-US" dirty="0"/>
          </a:p>
        </p:txBody>
      </p:sp>
    </p:spTree>
    <p:extLst>
      <p:ext uri="{BB962C8B-B14F-4D97-AF65-F5344CB8AC3E}">
        <p14:creationId xmlns:p14="http://schemas.microsoft.com/office/powerpoint/2010/main" val="3620926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8EC3092-7021-4119-AB27-38EC24F54E39}" type="datetimeFigureOut">
              <a:rPr lang="en-US" smtClean="0"/>
              <a:t>3/27/2019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1BCA95-DFC1-47F8-826F-653D0EC45C09}" type="slidenum">
              <a:rPr lang="en-US" smtClean="0"/>
              <a:t>‹#›</a:t>
            </a:fld>
            <a:endParaRPr lang="en-US" dirty="0"/>
          </a:p>
        </p:txBody>
      </p:sp>
    </p:spTree>
    <p:extLst>
      <p:ext uri="{BB962C8B-B14F-4D97-AF65-F5344CB8AC3E}">
        <p14:creationId xmlns:p14="http://schemas.microsoft.com/office/powerpoint/2010/main" val="443630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EC3092-7021-4119-AB27-38EC24F54E39}" type="datetimeFigureOut">
              <a:rPr lang="en-US" smtClean="0"/>
              <a:t>3/27/2019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1BCA95-DFC1-47F8-826F-653D0EC45C09}" type="slidenum">
              <a:rPr lang="en-US" smtClean="0"/>
              <a:t>‹#›</a:t>
            </a:fld>
            <a:endParaRPr lang="en-US" dirty="0"/>
          </a:p>
        </p:txBody>
      </p:sp>
    </p:spTree>
    <p:extLst>
      <p:ext uri="{BB962C8B-B14F-4D97-AF65-F5344CB8AC3E}">
        <p14:creationId xmlns:p14="http://schemas.microsoft.com/office/powerpoint/2010/main" val="655807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5.jpg"/><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2.jp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video" Target="https://www.youtube.com/embed/vE1QJ4ADV7c" TargetMode="Externa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video" Target="https://www.youtube.com/embed/hk92VXgKgPU" TargetMode="Externa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video" Target="https://www.youtube.com/embed/P_XkguCDZAw" TargetMode="Externa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gif"/></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hyperlink" Target="mailto:whitney.swink@ncagr.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9276" y="832377"/>
            <a:ext cx="7453449" cy="4740394"/>
          </a:xfrm>
          <a:prstGeom prst="rect">
            <a:avLst/>
          </a:prstGeom>
        </p:spPr>
      </p:pic>
      <p:sp>
        <p:nvSpPr>
          <p:cNvPr id="19" name="Rectangle 18"/>
          <p:cNvSpPr/>
          <p:nvPr/>
        </p:nvSpPr>
        <p:spPr>
          <a:xfrm>
            <a:off x="0" y="-1"/>
            <a:ext cx="12192000" cy="9144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0" y="4902926"/>
            <a:ext cx="12192000" cy="1955073"/>
          </a:xfrm>
        </p:spPr>
        <p:txBody>
          <a:bodyPr>
            <a:normAutofit/>
          </a:bodyPr>
          <a:lstStyle/>
          <a:p>
            <a:endParaRPr lang="en-US" sz="3600" dirty="0">
              <a:latin typeface="Century Gothic" panose="020B0502020202020204" pitchFamily="34" charset="0"/>
            </a:endParaRPr>
          </a:p>
          <a:p>
            <a:r>
              <a:rPr lang="en-US" sz="2800" dirty="0">
                <a:latin typeface="Century Gothic" panose="020B0502020202020204" pitchFamily="34" charset="0"/>
              </a:rPr>
              <a:t>Whitney G. Swink</a:t>
            </a:r>
          </a:p>
          <a:p>
            <a:r>
              <a:rPr lang="en-US" sz="2000" dirty="0">
                <a:latin typeface="Century Gothic" panose="020B0502020202020204" pitchFamily="34" charset="0"/>
              </a:rPr>
              <a:t>Plant Industry Division – Plant Protection Section</a:t>
            </a:r>
          </a:p>
          <a:p>
            <a:r>
              <a:rPr lang="en-US" sz="2000" dirty="0">
                <a:latin typeface="Century Gothic" panose="020B0502020202020204" pitchFamily="34" charset="0"/>
              </a:rPr>
              <a:t>North Carolina Department of Agriculture &amp; Consumer Services</a:t>
            </a:r>
          </a:p>
        </p:txBody>
      </p:sp>
      <p:sp>
        <p:nvSpPr>
          <p:cNvPr id="2" name="Title 1"/>
          <p:cNvSpPr>
            <a:spLocks noGrp="1"/>
          </p:cNvSpPr>
          <p:nvPr>
            <p:ph type="ctrTitle"/>
          </p:nvPr>
        </p:nvSpPr>
        <p:spPr>
          <a:xfrm>
            <a:off x="0" y="1"/>
            <a:ext cx="12192000" cy="914398"/>
          </a:xfrm>
        </p:spPr>
        <p:txBody>
          <a:bodyPr anchor="ctr">
            <a:normAutofit fontScale="90000"/>
          </a:bodyPr>
          <a:lstStyle/>
          <a:p>
            <a:r>
              <a:rPr lang="en-US" sz="4400" dirty="0" smtClean="0">
                <a:solidFill>
                  <a:schemeClr val="bg1"/>
                </a:solidFill>
                <a:latin typeface="Century Gothic" panose="020B0502020202020204" pitchFamily="34" charset="0"/>
              </a:rPr>
              <a:t>Spotted Lanternfly: A Threat to NC Agriculture</a:t>
            </a:r>
            <a:endParaRPr lang="en-US" sz="4400" dirty="0">
              <a:solidFill>
                <a:schemeClr val="bg1"/>
              </a:solidFill>
              <a:latin typeface="Century Gothic" panose="020B0502020202020204" pitchFamily="34" charset="0"/>
            </a:endParaRPr>
          </a:p>
        </p:txBody>
      </p:sp>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43498" y="5572771"/>
            <a:ext cx="1234440" cy="1234440"/>
          </a:xfrm>
          <a:prstGeom prst="rect">
            <a:avLst/>
          </a:prstGeom>
        </p:spPr>
      </p:pic>
    </p:spTree>
    <p:extLst>
      <p:ext uri="{BB962C8B-B14F-4D97-AF65-F5344CB8AC3E}">
        <p14:creationId xmlns:p14="http://schemas.microsoft.com/office/powerpoint/2010/main" val="34633005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Group 6"/>
          <p:cNvGrpSpPr/>
          <p:nvPr/>
        </p:nvGrpSpPr>
        <p:grpSpPr>
          <a:xfrm>
            <a:off x="2274987" y="2004163"/>
            <a:ext cx="7642027" cy="4114800"/>
            <a:chOff x="740896" y="2004163"/>
            <a:chExt cx="7642027" cy="4114800"/>
          </a:xfrm>
        </p:grpSpPr>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40896" y="2004163"/>
              <a:ext cx="3426321" cy="4114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1483" y="2598523"/>
              <a:ext cx="3901440" cy="2926080"/>
            </a:xfrm>
            <a:prstGeom prst="rect">
              <a:avLst/>
            </a:prstGeom>
          </p:spPr>
        </p:pic>
      </p:grpSp>
      <p:sp>
        <p:nvSpPr>
          <p:cNvPr id="10" name="Rectangle 9">
            <a:extLst>
              <a:ext uri="{FF2B5EF4-FFF2-40B4-BE49-F238E27FC236}">
                <a16:creationId xmlns:a16="http://schemas.microsoft.com/office/drawing/2014/main" id="{5FB710DC-2891-4AEB-B082-AEAD6298563E}"/>
              </a:ext>
            </a:extLst>
          </p:cNvPr>
          <p:cNvSpPr/>
          <p:nvPr/>
        </p:nvSpPr>
        <p:spPr>
          <a:xfrm>
            <a:off x="0" y="-1"/>
            <a:ext cx="12192000" cy="9144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DC81A85-75C7-4558-8E70-8151DBDAEEB0}"/>
              </a:ext>
            </a:extLst>
          </p:cNvPr>
          <p:cNvSpPr/>
          <p:nvPr/>
        </p:nvSpPr>
        <p:spPr>
          <a:xfrm>
            <a:off x="0" y="-1"/>
            <a:ext cx="12192000" cy="9144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F9C3E50D-42BF-4261-BC4A-43C2C291FB08}"/>
              </a:ext>
            </a:extLst>
          </p:cNvPr>
          <p:cNvSpPr txBox="1">
            <a:spLocks/>
          </p:cNvSpPr>
          <p:nvPr/>
        </p:nvSpPr>
        <p:spPr>
          <a:xfrm>
            <a:off x="0" y="1"/>
            <a:ext cx="12192000" cy="91439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smtClean="0">
                <a:solidFill>
                  <a:schemeClr val="bg1"/>
                </a:solidFill>
                <a:latin typeface="Century Gothic" panose="020B0502020202020204" pitchFamily="34" charset="0"/>
              </a:rPr>
              <a:t>What is spotted lanternfly?</a:t>
            </a:r>
            <a:endParaRPr lang="en-US" sz="4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569513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97189" y="2004163"/>
            <a:ext cx="2753915" cy="4114800"/>
          </a:xfrm>
          <a:prstGeom prst="rect">
            <a:avLst/>
          </a:prstGeom>
        </p:spPr>
      </p:pic>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0896" y="2004163"/>
            <a:ext cx="3426321" cy="41148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1483" y="2598523"/>
            <a:ext cx="3901440" cy="2926080"/>
          </a:xfrm>
          <a:prstGeom prst="rect">
            <a:avLst/>
          </a:prstGeom>
        </p:spPr>
      </p:pic>
      <p:sp>
        <p:nvSpPr>
          <p:cNvPr id="15" name="TextBox 14"/>
          <p:cNvSpPr txBox="1"/>
          <p:nvPr/>
        </p:nvSpPr>
        <p:spPr>
          <a:xfrm rot="19782154">
            <a:off x="8631893" y="3332549"/>
            <a:ext cx="2320325" cy="369332"/>
          </a:xfrm>
          <a:prstGeom prst="rect">
            <a:avLst/>
          </a:prstGeom>
          <a:noFill/>
        </p:spPr>
        <p:txBody>
          <a:bodyPr wrap="square" rtlCol="0">
            <a:spAutoFit/>
          </a:bodyPr>
          <a:lstStyle/>
          <a:p>
            <a:pPr algn="ctr"/>
            <a:r>
              <a:rPr lang="en-US" dirty="0">
                <a:solidFill>
                  <a:schemeClr val="bg1"/>
                </a:solidFill>
                <a:latin typeface="Century Gothic" panose="020B0502020202020204" pitchFamily="34" charset="0"/>
              </a:rPr>
              <a:t>Spotted Lanternfly</a:t>
            </a:r>
          </a:p>
        </p:txBody>
      </p:sp>
      <p:sp>
        <p:nvSpPr>
          <p:cNvPr id="23" name="TextBox 22"/>
          <p:cNvSpPr txBox="1"/>
          <p:nvPr/>
        </p:nvSpPr>
        <p:spPr>
          <a:xfrm rot="19718624">
            <a:off x="9571720" y="5339938"/>
            <a:ext cx="2320325" cy="369332"/>
          </a:xfrm>
          <a:prstGeom prst="rect">
            <a:avLst/>
          </a:prstGeom>
          <a:noFill/>
        </p:spPr>
        <p:txBody>
          <a:bodyPr wrap="square" rtlCol="0">
            <a:spAutoFit/>
          </a:bodyPr>
          <a:lstStyle/>
          <a:p>
            <a:pPr algn="ctr"/>
            <a:r>
              <a:rPr lang="en-US" dirty="0">
                <a:solidFill>
                  <a:schemeClr val="bg1"/>
                </a:solidFill>
                <a:latin typeface="Century Gothic" panose="020B0502020202020204" pitchFamily="34" charset="0"/>
              </a:rPr>
              <a:t>Gypsy Moth</a:t>
            </a:r>
          </a:p>
        </p:txBody>
      </p:sp>
      <p:sp>
        <p:nvSpPr>
          <p:cNvPr id="13" name="Rectangle 12">
            <a:extLst>
              <a:ext uri="{FF2B5EF4-FFF2-40B4-BE49-F238E27FC236}">
                <a16:creationId xmlns:a16="http://schemas.microsoft.com/office/drawing/2014/main" id="{C0EAB590-94E1-493B-A906-9AC939676B26}"/>
              </a:ext>
            </a:extLst>
          </p:cNvPr>
          <p:cNvSpPr/>
          <p:nvPr/>
        </p:nvSpPr>
        <p:spPr>
          <a:xfrm>
            <a:off x="0" y="-1"/>
            <a:ext cx="12192000" cy="9144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7DFA85A4-683A-4FD9-8E85-44034BED8822}"/>
              </a:ext>
            </a:extLst>
          </p:cNvPr>
          <p:cNvSpPr>
            <a:spLocks noGrp="1"/>
          </p:cNvSpPr>
          <p:nvPr>
            <p:ph type="ctrTitle"/>
          </p:nvPr>
        </p:nvSpPr>
        <p:spPr>
          <a:xfrm>
            <a:off x="0" y="1"/>
            <a:ext cx="12192000" cy="798989"/>
          </a:xfrm>
        </p:spPr>
        <p:txBody>
          <a:bodyPr>
            <a:normAutofit/>
          </a:bodyPr>
          <a:lstStyle/>
          <a:p>
            <a:r>
              <a:rPr lang="en-US" sz="4800" dirty="0" err="1" smtClean="0">
                <a:solidFill>
                  <a:schemeClr val="bg1"/>
                </a:solidFill>
                <a:latin typeface="Century Gothic" panose="020B0502020202020204" pitchFamily="34" charset="0"/>
              </a:rPr>
              <a:t>Regultory</a:t>
            </a:r>
            <a:r>
              <a:rPr lang="en-US" sz="4800" dirty="0" smtClean="0">
                <a:solidFill>
                  <a:schemeClr val="bg1"/>
                </a:solidFill>
                <a:latin typeface="Century Gothic" panose="020B0502020202020204" pitchFamily="34" charset="0"/>
              </a:rPr>
              <a:t> </a:t>
            </a:r>
            <a:r>
              <a:rPr lang="en-US" sz="4800" dirty="0">
                <a:solidFill>
                  <a:schemeClr val="bg1"/>
                </a:solidFill>
                <a:latin typeface="Century Gothic" panose="020B0502020202020204" pitchFamily="34" charset="0"/>
              </a:rPr>
              <a:t>Updates on Spotted Lanternfly</a:t>
            </a:r>
          </a:p>
        </p:txBody>
      </p:sp>
      <p:sp>
        <p:nvSpPr>
          <p:cNvPr id="12" name="Rectangle 11">
            <a:extLst>
              <a:ext uri="{FF2B5EF4-FFF2-40B4-BE49-F238E27FC236}">
                <a16:creationId xmlns:a16="http://schemas.microsoft.com/office/drawing/2014/main" id="{8DC81A85-75C7-4558-8E70-8151DBDAEEB0}"/>
              </a:ext>
            </a:extLst>
          </p:cNvPr>
          <p:cNvSpPr/>
          <p:nvPr/>
        </p:nvSpPr>
        <p:spPr>
          <a:xfrm>
            <a:off x="0" y="-1"/>
            <a:ext cx="12192000" cy="9144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
            <a:extLst>
              <a:ext uri="{FF2B5EF4-FFF2-40B4-BE49-F238E27FC236}">
                <a16:creationId xmlns:a16="http://schemas.microsoft.com/office/drawing/2014/main" id="{F9C3E50D-42BF-4261-BC4A-43C2C291FB08}"/>
              </a:ext>
            </a:extLst>
          </p:cNvPr>
          <p:cNvSpPr txBox="1">
            <a:spLocks/>
          </p:cNvSpPr>
          <p:nvPr/>
        </p:nvSpPr>
        <p:spPr>
          <a:xfrm>
            <a:off x="0" y="1"/>
            <a:ext cx="12192000" cy="91439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smtClean="0">
                <a:solidFill>
                  <a:schemeClr val="bg1"/>
                </a:solidFill>
                <a:latin typeface="Century Gothic" panose="020B0502020202020204" pitchFamily="34" charset="0"/>
              </a:rPr>
              <a:t>What is spotted lanternfly?</a:t>
            </a:r>
            <a:endParaRPr lang="en-US" sz="4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520112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572" y="2315762"/>
            <a:ext cx="5942857" cy="3161905"/>
          </a:xfrm>
          <a:prstGeom prst="rect">
            <a:avLst/>
          </a:prstGeom>
        </p:spPr>
      </p:pic>
      <p:sp>
        <p:nvSpPr>
          <p:cNvPr id="8" name="Rectangle 7">
            <a:extLst>
              <a:ext uri="{FF2B5EF4-FFF2-40B4-BE49-F238E27FC236}">
                <a16:creationId xmlns:a16="http://schemas.microsoft.com/office/drawing/2014/main" id="{C6DBED85-B56E-45B4-BF8E-C6EE55DA4DE6}"/>
              </a:ext>
            </a:extLst>
          </p:cNvPr>
          <p:cNvSpPr/>
          <p:nvPr/>
        </p:nvSpPr>
        <p:spPr>
          <a:xfrm>
            <a:off x="0" y="-1"/>
            <a:ext cx="12192000" cy="9144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8DC81A85-75C7-4558-8E70-8151DBDAEEB0}"/>
              </a:ext>
            </a:extLst>
          </p:cNvPr>
          <p:cNvSpPr/>
          <p:nvPr/>
        </p:nvSpPr>
        <p:spPr>
          <a:xfrm>
            <a:off x="0" y="-1"/>
            <a:ext cx="12192000" cy="9144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F9C3E50D-42BF-4261-BC4A-43C2C291FB08}"/>
              </a:ext>
            </a:extLst>
          </p:cNvPr>
          <p:cNvSpPr txBox="1">
            <a:spLocks/>
          </p:cNvSpPr>
          <p:nvPr/>
        </p:nvSpPr>
        <p:spPr>
          <a:xfrm>
            <a:off x="0" y="1"/>
            <a:ext cx="12192000" cy="91439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smtClean="0">
                <a:solidFill>
                  <a:schemeClr val="bg1"/>
                </a:solidFill>
                <a:latin typeface="Century Gothic" panose="020B0502020202020204" pitchFamily="34" charset="0"/>
              </a:rPr>
              <a:t>What is spotted lanternfly?</a:t>
            </a:r>
            <a:endParaRPr lang="en-US" sz="4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73885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 name="Group 7"/>
          <p:cNvGrpSpPr/>
          <p:nvPr/>
        </p:nvGrpSpPr>
        <p:grpSpPr>
          <a:xfrm>
            <a:off x="916893" y="2315762"/>
            <a:ext cx="10358214" cy="3483371"/>
            <a:chOff x="1199745" y="2315762"/>
            <a:chExt cx="10358214" cy="3483371"/>
          </a:xfrm>
        </p:grpSpPr>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368881" y="2315762"/>
              <a:ext cx="6189078" cy="348337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9745" y="2317692"/>
              <a:ext cx="3603432" cy="3481441"/>
            </a:xfrm>
            <a:prstGeom prst="rect">
              <a:avLst/>
            </a:prstGeom>
          </p:spPr>
        </p:pic>
      </p:grpSp>
      <p:sp>
        <p:nvSpPr>
          <p:cNvPr id="10" name="Rectangle 9">
            <a:extLst>
              <a:ext uri="{FF2B5EF4-FFF2-40B4-BE49-F238E27FC236}">
                <a16:creationId xmlns:a16="http://schemas.microsoft.com/office/drawing/2014/main" id="{10A9E10D-8811-42AF-B081-2E3960E95CF3}"/>
              </a:ext>
            </a:extLst>
          </p:cNvPr>
          <p:cNvSpPr/>
          <p:nvPr/>
        </p:nvSpPr>
        <p:spPr>
          <a:xfrm>
            <a:off x="0" y="-1"/>
            <a:ext cx="12192000" cy="9144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DC81A85-75C7-4558-8E70-8151DBDAEEB0}"/>
              </a:ext>
            </a:extLst>
          </p:cNvPr>
          <p:cNvSpPr/>
          <p:nvPr/>
        </p:nvSpPr>
        <p:spPr>
          <a:xfrm>
            <a:off x="0" y="-1"/>
            <a:ext cx="12192000" cy="9144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F9C3E50D-42BF-4261-BC4A-43C2C291FB08}"/>
              </a:ext>
            </a:extLst>
          </p:cNvPr>
          <p:cNvSpPr txBox="1">
            <a:spLocks/>
          </p:cNvSpPr>
          <p:nvPr/>
        </p:nvSpPr>
        <p:spPr>
          <a:xfrm>
            <a:off x="0" y="1"/>
            <a:ext cx="12192000" cy="91439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smtClean="0">
                <a:solidFill>
                  <a:schemeClr val="bg1"/>
                </a:solidFill>
                <a:latin typeface="Century Gothic" panose="020B0502020202020204" pitchFamily="34" charset="0"/>
              </a:rPr>
              <a:t>What is spotted lanternfly?</a:t>
            </a:r>
            <a:endParaRPr lang="en-US" sz="4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688673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 name="Group 8"/>
          <p:cNvGrpSpPr/>
          <p:nvPr/>
        </p:nvGrpSpPr>
        <p:grpSpPr>
          <a:xfrm>
            <a:off x="698549" y="2141949"/>
            <a:ext cx="10794902" cy="3201370"/>
            <a:chOff x="779995" y="2141949"/>
            <a:chExt cx="10794902" cy="320137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995" y="2141949"/>
              <a:ext cx="5316005" cy="320137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2821" y="2142919"/>
              <a:ext cx="5032076" cy="3200400"/>
            </a:xfrm>
            <a:prstGeom prst="rect">
              <a:avLst/>
            </a:prstGeom>
          </p:spPr>
        </p:pic>
      </p:grpSp>
      <p:sp>
        <p:nvSpPr>
          <p:cNvPr id="10" name="Rectangle 9">
            <a:extLst>
              <a:ext uri="{FF2B5EF4-FFF2-40B4-BE49-F238E27FC236}">
                <a16:creationId xmlns:a16="http://schemas.microsoft.com/office/drawing/2014/main" id="{E69B5274-30D4-4CAC-8961-D3B9D6FD902A}"/>
              </a:ext>
            </a:extLst>
          </p:cNvPr>
          <p:cNvSpPr/>
          <p:nvPr/>
        </p:nvSpPr>
        <p:spPr>
          <a:xfrm>
            <a:off x="0" y="-1"/>
            <a:ext cx="12192000" cy="9144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DC81A85-75C7-4558-8E70-8151DBDAEEB0}"/>
              </a:ext>
            </a:extLst>
          </p:cNvPr>
          <p:cNvSpPr/>
          <p:nvPr/>
        </p:nvSpPr>
        <p:spPr>
          <a:xfrm>
            <a:off x="0" y="-1"/>
            <a:ext cx="12192000" cy="9144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F9C3E50D-42BF-4261-BC4A-43C2C291FB08}"/>
              </a:ext>
            </a:extLst>
          </p:cNvPr>
          <p:cNvSpPr txBox="1">
            <a:spLocks/>
          </p:cNvSpPr>
          <p:nvPr/>
        </p:nvSpPr>
        <p:spPr>
          <a:xfrm>
            <a:off x="0" y="1"/>
            <a:ext cx="12192000" cy="91439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smtClean="0">
                <a:solidFill>
                  <a:schemeClr val="bg1"/>
                </a:solidFill>
                <a:latin typeface="Century Gothic" panose="020B0502020202020204" pitchFamily="34" charset="0"/>
              </a:rPr>
              <a:t>What is spotted lanternfly?</a:t>
            </a:r>
            <a:endParaRPr lang="en-US" sz="4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115393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7E1497E-0E3D-4AE1-A2F9-EB439FA316AC}"/>
              </a:ext>
            </a:extLst>
          </p:cNvPr>
          <p:cNvSpPr/>
          <p:nvPr/>
        </p:nvSpPr>
        <p:spPr>
          <a:xfrm>
            <a:off x="0" y="-1"/>
            <a:ext cx="12192000" cy="9144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B753BEE1-D4B5-4F45-9C44-A27B72FBE7CB}"/>
              </a:ext>
            </a:extLst>
          </p:cNvPr>
          <p:cNvSpPr>
            <a:spLocks noGrp="1"/>
          </p:cNvSpPr>
          <p:nvPr>
            <p:ph type="ctrTitle"/>
          </p:nvPr>
        </p:nvSpPr>
        <p:spPr>
          <a:xfrm>
            <a:off x="0" y="1"/>
            <a:ext cx="12192000" cy="914398"/>
          </a:xfrm>
        </p:spPr>
        <p:txBody>
          <a:bodyPr anchor="ctr">
            <a:normAutofit/>
          </a:bodyPr>
          <a:lstStyle/>
          <a:p>
            <a:r>
              <a:rPr lang="en-US" sz="4400" dirty="0" smtClean="0">
                <a:solidFill>
                  <a:schemeClr val="bg1"/>
                </a:solidFill>
                <a:latin typeface="Century Gothic" panose="020B0502020202020204" pitchFamily="34" charset="0"/>
              </a:rPr>
              <a:t>Why the concern over SLF?</a:t>
            </a:r>
            <a:endParaRPr lang="en-US" sz="4400" dirty="0">
              <a:solidFill>
                <a:schemeClr val="bg1"/>
              </a:solidFill>
              <a:latin typeface="Century Gothic" panose="020B0502020202020204" pitchFamily="34" charset="0"/>
            </a:endParaRPr>
          </a:p>
        </p:txBody>
      </p:sp>
      <p:sp>
        <p:nvSpPr>
          <p:cNvPr id="2" name="Rectangle 1"/>
          <p:cNvSpPr/>
          <p:nvPr/>
        </p:nvSpPr>
        <p:spPr>
          <a:xfrm>
            <a:off x="4834644" y="659915"/>
            <a:ext cx="2522712" cy="6247864"/>
          </a:xfrm>
          <a:prstGeom prst="rect">
            <a:avLst/>
          </a:prstGeom>
          <a:noFill/>
        </p:spPr>
        <p:txBody>
          <a:bodyPr wrap="square" lIns="91440" tIns="45720" rIns="91440" bIns="45720">
            <a:spAutoFit/>
          </a:bodyPr>
          <a:lstStyle/>
          <a:p>
            <a:pPr algn="ctr"/>
            <a:r>
              <a:rPr lang="en-US" sz="400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entury Gothic" panose="020B0502020202020204" pitchFamily="34" charset="0"/>
              </a:rPr>
              <a:t>?</a:t>
            </a:r>
            <a:endParaRPr lang="en-US" sz="40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entury Gothic" panose="020B0502020202020204" pitchFamily="34" charset="0"/>
            </a:endParaRPr>
          </a:p>
        </p:txBody>
      </p:sp>
    </p:spTree>
    <p:extLst>
      <p:ext uri="{BB962C8B-B14F-4D97-AF65-F5344CB8AC3E}">
        <p14:creationId xmlns:p14="http://schemas.microsoft.com/office/powerpoint/2010/main" val="4753142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5383" y="1271332"/>
            <a:ext cx="11381276" cy="5309146"/>
          </a:xfrm>
          <a:prstGeom prst="rect">
            <a:avLst/>
          </a:prstGeom>
          <a:noFill/>
        </p:spPr>
        <p:txBody>
          <a:bodyPr wrap="square" rtlCol="0">
            <a:spAutoFit/>
          </a:bodyPr>
          <a:lstStyle/>
          <a:p>
            <a:pPr>
              <a:spcAft>
                <a:spcPts val="600"/>
              </a:spcAft>
            </a:pPr>
            <a:r>
              <a:rPr lang="en-US" b="1" dirty="0">
                <a:latin typeface="Century Gothic" panose="020B0502020202020204" pitchFamily="34" charset="0"/>
              </a:rPr>
              <a:t>Hosts:</a:t>
            </a:r>
            <a:endParaRPr lang="en-US" dirty="0">
              <a:latin typeface="Century Gothic" panose="020B0502020202020204" pitchFamily="34" charset="0"/>
            </a:endParaRPr>
          </a:p>
          <a:p>
            <a:pPr>
              <a:spcAft>
                <a:spcPts val="600"/>
              </a:spcAft>
            </a:pPr>
            <a:r>
              <a:rPr lang="en-US" sz="1600" dirty="0">
                <a:latin typeface="Century Gothic" panose="020B0502020202020204" pitchFamily="34" charset="0"/>
              </a:rPr>
              <a:t>Apples</a:t>
            </a:r>
          </a:p>
          <a:p>
            <a:pPr>
              <a:spcAft>
                <a:spcPts val="600"/>
              </a:spcAft>
            </a:pPr>
            <a:r>
              <a:rPr lang="en-US" sz="1600" dirty="0">
                <a:latin typeface="Century Gothic" panose="020B0502020202020204" pitchFamily="34" charset="0"/>
              </a:rPr>
              <a:t>Birch</a:t>
            </a:r>
          </a:p>
          <a:p>
            <a:pPr>
              <a:spcAft>
                <a:spcPts val="600"/>
              </a:spcAft>
            </a:pPr>
            <a:r>
              <a:rPr lang="en-US" sz="1600" dirty="0">
                <a:latin typeface="Century Gothic" panose="020B0502020202020204" pitchFamily="34" charset="0"/>
              </a:rPr>
              <a:t>Cherry</a:t>
            </a:r>
          </a:p>
          <a:p>
            <a:pPr>
              <a:spcAft>
                <a:spcPts val="600"/>
              </a:spcAft>
            </a:pPr>
            <a:r>
              <a:rPr lang="en-US" sz="1600" dirty="0">
                <a:latin typeface="Century Gothic" panose="020B0502020202020204" pitchFamily="34" charset="0"/>
              </a:rPr>
              <a:t>Grapes </a:t>
            </a:r>
            <a:endParaRPr lang="en-US" sz="1600" dirty="0" smtClean="0">
              <a:latin typeface="Century Gothic" panose="020B0502020202020204" pitchFamily="34" charset="0"/>
            </a:endParaRPr>
          </a:p>
          <a:p>
            <a:pPr>
              <a:spcAft>
                <a:spcPts val="600"/>
              </a:spcAft>
            </a:pPr>
            <a:r>
              <a:rPr lang="en-US" sz="1600" dirty="0" smtClean="0">
                <a:latin typeface="Century Gothic" panose="020B0502020202020204" pitchFamily="34" charset="0"/>
              </a:rPr>
              <a:t>Hops</a:t>
            </a:r>
            <a:endParaRPr lang="en-US" sz="1600" dirty="0">
              <a:latin typeface="Century Gothic" panose="020B0502020202020204" pitchFamily="34" charset="0"/>
            </a:endParaRPr>
          </a:p>
          <a:p>
            <a:pPr>
              <a:spcAft>
                <a:spcPts val="600"/>
              </a:spcAft>
            </a:pPr>
            <a:r>
              <a:rPr lang="en-US" sz="1600" dirty="0">
                <a:latin typeface="Century Gothic" panose="020B0502020202020204" pitchFamily="34" charset="0"/>
              </a:rPr>
              <a:t>Lilac</a:t>
            </a:r>
          </a:p>
          <a:p>
            <a:pPr>
              <a:spcAft>
                <a:spcPts val="600"/>
              </a:spcAft>
            </a:pPr>
            <a:r>
              <a:rPr lang="en-US" sz="1600" dirty="0">
                <a:latin typeface="Century Gothic" panose="020B0502020202020204" pitchFamily="34" charset="0"/>
              </a:rPr>
              <a:t>Maple</a:t>
            </a:r>
          </a:p>
          <a:p>
            <a:pPr>
              <a:spcAft>
                <a:spcPts val="600"/>
              </a:spcAft>
            </a:pPr>
            <a:r>
              <a:rPr lang="en-US" sz="1600" dirty="0">
                <a:latin typeface="Century Gothic" panose="020B0502020202020204" pitchFamily="34" charset="0"/>
              </a:rPr>
              <a:t>Pine</a:t>
            </a:r>
          </a:p>
          <a:p>
            <a:pPr>
              <a:spcAft>
                <a:spcPts val="600"/>
              </a:spcAft>
            </a:pPr>
            <a:r>
              <a:rPr lang="en-US" sz="1600" dirty="0">
                <a:latin typeface="Century Gothic" panose="020B0502020202020204" pitchFamily="34" charset="0"/>
              </a:rPr>
              <a:t>Poplar</a:t>
            </a:r>
          </a:p>
          <a:p>
            <a:pPr>
              <a:spcAft>
                <a:spcPts val="600"/>
              </a:spcAft>
            </a:pPr>
            <a:r>
              <a:rPr lang="en-US" sz="1600" dirty="0">
                <a:latin typeface="Century Gothic" panose="020B0502020202020204" pitchFamily="34" charset="0"/>
              </a:rPr>
              <a:t>Stone fruits</a:t>
            </a:r>
          </a:p>
          <a:p>
            <a:pPr>
              <a:spcAft>
                <a:spcPts val="600"/>
              </a:spcAft>
            </a:pPr>
            <a:r>
              <a:rPr lang="en-US" sz="1600" dirty="0">
                <a:latin typeface="Century Gothic" panose="020B0502020202020204" pitchFamily="34" charset="0"/>
              </a:rPr>
              <a:t>Tree-of-heaven</a:t>
            </a:r>
          </a:p>
          <a:p>
            <a:pPr>
              <a:spcAft>
                <a:spcPts val="600"/>
              </a:spcAft>
            </a:pPr>
            <a:r>
              <a:rPr lang="en-US" sz="1600" dirty="0">
                <a:latin typeface="Century Gothic" panose="020B0502020202020204" pitchFamily="34" charset="0"/>
              </a:rPr>
              <a:t>Walnut</a:t>
            </a:r>
          </a:p>
          <a:p>
            <a:pPr>
              <a:spcAft>
                <a:spcPts val="600"/>
              </a:spcAft>
            </a:pPr>
            <a:r>
              <a:rPr lang="en-US" sz="1600" dirty="0">
                <a:latin typeface="Century Gothic" panose="020B0502020202020204" pitchFamily="34" charset="0"/>
              </a:rPr>
              <a:t>Willow</a:t>
            </a:r>
          </a:p>
          <a:p>
            <a:pPr>
              <a:spcAft>
                <a:spcPts val="600"/>
              </a:spcAft>
            </a:pPr>
            <a:endParaRPr lang="en-US" dirty="0">
              <a:latin typeface="Century Gothic" panose="020B0502020202020204" pitchFamily="34" charset="0"/>
            </a:endParaRPr>
          </a:p>
          <a:p>
            <a:pPr algn="ctr">
              <a:spcAft>
                <a:spcPts val="600"/>
              </a:spcAft>
            </a:pPr>
            <a:r>
              <a:rPr lang="en-US" sz="2000" b="1" dirty="0">
                <a:latin typeface="Century Gothic" panose="020B0502020202020204" pitchFamily="34" charset="0"/>
              </a:rPr>
              <a:t>To date, &gt;70 species of woody plants have been identified as hosts of spotted lanternfly</a:t>
            </a:r>
          </a:p>
        </p:txBody>
      </p:sp>
      <p:sp>
        <p:nvSpPr>
          <p:cNvPr id="12" name="Rectangle 11">
            <a:extLst>
              <a:ext uri="{FF2B5EF4-FFF2-40B4-BE49-F238E27FC236}">
                <a16:creationId xmlns:a16="http://schemas.microsoft.com/office/drawing/2014/main" id="{67E1497E-0E3D-4AE1-A2F9-EB439FA316AC}"/>
              </a:ext>
            </a:extLst>
          </p:cNvPr>
          <p:cNvSpPr/>
          <p:nvPr/>
        </p:nvSpPr>
        <p:spPr>
          <a:xfrm>
            <a:off x="0" y="-1"/>
            <a:ext cx="12192000" cy="9144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B753BEE1-D4B5-4F45-9C44-A27B72FBE7CB}"/>
              </a:ext>
            </a:extLst>
          </p:cNvPr>
          <p:cNvSpPr>
            <a:spLocks noGrp="1"/>
          </p:cNvSpPr>
          <p:nvPr>
            <p:ph type="ctrTitle"/>
          </p:nvPr>
        </p:nvSpPr>
        <p:spPr>
          <a:xfrm>
            <a:off x="0" y="1"/>
            <a:ext cx="12192000" cy="914398"/>
          </a:xfrm>
        </p:spPr>
        <p:txBody>
          <a:bodyPr anchor="ctr">
            <a:normAutofit/>
          </a:bodyPr>
          <a:lstStyle/>
          <a:p>
            <a:r>
              <a:rPr lang="en-US" sz="4400" dirty="0" smtClean="0">
                <a:solidFill>
                  <a:schemeClr val="bg1"/>
                </a:solidFill>
                <a:latin typeface="Century Gothic" panose="020B0502020202020204" pitchFamily="34" charset="0"/>
              </a:rPr>
              <a:t>Why the concern over SLF?</a:t>
            </a:r>
            <a:endParaRPr lang="en-US" sz="4400" dirty="0">
              <a:solidFill>
                <a:schemeClr val="bg1"/>
              </a:solidFill>
              <a:latin typeface="Century Gothic" panose="020B0502020202020204" pitchFamily="34" charset="0"/>
            </a:endParaRPr>
          </a:p>
        </p:txBody>
      </p:sp>
      <p:pic>
        <p:nvPicPr>
          <p:cNvPr id="1026" name="Picture 2" descr="Image result for spotted lanternfly on grap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7935" y="1271332"/>
            <a:ext cx="4999289" cy="2812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potted lanternfly on grapes"/>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92382" y="3096473"/>
            <a:ext cx="5006847" cy="2816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2761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5383" y="1271332"/>
            <a:ext cx="11381276" cy="5309146"/>
          </a:xfrm>
          <a:prstGeom prst="rect">
            <a:avLst/>
          </a:prstGeom>
          <a:noFill/>
        </p:spPr>
        <p:txBody>
          <a:bodyPr wrap="square" rtlCol="0">
            <a:spAutoFit/>
          </a:bodyPr>
          <a:lstStyle/>
          <a:p>
            <a:pPr>
              <a:spcAft>
                <a:spcPts val="600"/>
              </a:spcAft>
            </a:pPr>
            <a:r>
              <a:rPr lang="en-US" b="1" dirty="0">
                <a:latin typeface="Century Gothic" panose="020B0502020202020204" pitchFamily="34" charset="0"/>
              </a:rPr>
              <a:t>Hosts:</a:t>
            </a:r>
            <a:endParaRPr lang="en-US" dirty="0">
              <a:latin typeface="Century Gothic" panose="020B0502020202020204" pitchFamily="34" charset="0"/>
            </a:endParaRPr>
          </a:p>
          <a:p>
            <a:pPr>
              <a:spcAft>
                <a:spcPts val="600"/>
              </a:spcAft>
            </a:pPr>
            <a:r>
              <a:rPr lang="en-US" sz="1600" dirty="0">
                <a:latin typeface="Century Gothic" panose="020B0502020202020204" pitchFamily="34" charset="0"/>
              </a:rPr>
              <a:t>Apples</a:t>
            </a:r>
          </a:p>
          <a:p>
            <a:pPr>
              <a:spcAft>
                <a:spcPts val="600"/>
              </a:spcAft>
            </a:pPr>
            <a:r>
              <a:rPr lang="en-US" sz="1600" dirty="0">
                <a:latin typeface="Century Gothic" panose="020B0502020202020204" pitchFamily="34" charset="0"/>
              </a:rPr>
              <a:t>Birch</a:t>
            </a:r>
          </a:p>
          <a:p>
            <a:pPr>
              <a:spcAft>
                <a:spcPts val="600"/>
              </a:spcAft>
            </a:pPr>
            <a:r>
              <a:rPr lang="en-US" sz="1600" dirty="0">
                <a:latin typeface="Century Gothic" panose="020B0502020202020204" pitchFamily="34" charset="0"/>
              </a:rPr>
              <a:t>Cherry</a:t>
            </a:r>
          </a:p>
          <a:p>
            <a:pPr>
              <a:spcAft>
                <a:spcPts val="600"/>
              </a:spcAft>
            </a:pPr>
            <a:r>
              <a:rPr lang="en-US" sz="1600" dirty="0">
                <a:latin typeface="Century Gothic" panose="020B0502020202020204" pitchFamily="34" charset="0"/>
              </a:rPr>
              <a:t>Grapes </a:t>
            </a:r>
            <a:endParaRPr lang="en-US" sz="1600" dirty="0" smtClean="0">
              <a:latin typeface="Century Gothic" panose="020B0502020202020204" pitchFamily="34" charset="0"/>
            </a:endParaRPr>
          </a:p>
          <a:p>
            <a:pPr>
              <a:spcAft>
                <a:spcPts val="600"/>
              </a:spcAft>
            </a:pPr>
            <a:r>
              <a:rPr lang="en-US" sz="1600" dirty="0" smtClean="0">
                <a:latin typeface="Century Gothic" panose="020B0502020202020204" pitchFamily="34" charset="0"/>
              </a:rPr>
              <a:t>Hops</a:t>
            </a:r>
            <a:endParaRPr lang="en-US" sz="1600" dirty="0">
              <a:latin typeface="Century Gothic" panose="020B0502020202020204" pitchFamily="34" charset="0"/>
            </a:endParaRPr>
          </a:p>
          <a:p>
            <a:pPr>
              <a:spcAft>
                <a:spcPts val="600"/>
              </a:spcAft>
            </a:pPr>
            <a:r>
              <a:rPr lang="en-US" sz="1600" dirty="0">
                <a:latin typeface="Century Gothic" panose="020B0502020202020204" pitchFamily="34" charset="0"/>
              </a:rPr>
              <a:t>Lilac</a:t>
            </a:r>
          </a:p>
          <a:p>
            <a:pPr>
              <a:spcAft>
                <a:spcPts val="600"/>
              </a:spcAft>
            </a:pPr>
            <a:r>
              <a:rPr lang="en-US" sz="1600" dirty="0">
                <a:latin typeface="Century Gothic" panose="020B0502020202020204" pitchFamily="34" charset="0"/>
              </a:rPr>
              <a:t>Maple</a:t>
            </a:r>
          </a:p>
          <a:p>
            <a:pPr>
              <a:spcAft>
                <a:spcPts val="600"/>
              </a:spcAft>
            </a:pPr>
            <a:r>
              <a:rPr lang="en-US" sz="1600" dirty="0">
                <a:latin typeface="Century Gothic" panose="020B0502020202020204" pitchFamily="34" charset="0"/>
              </a:rPr>
              <a:t>Pine</a:t>
            </a:r>
          </a:p>
          <a:p>
            <a:pPr>
              <a:spcAft>
                <a:spcPts val="600"/>
              </a:spcAft>
            </a:pPr>
            <a:r>
              <a:rPr lang="en-US" sz="1600" dirty="0">
                <a:latin typeface="Century Gothic" panose="020B0502020202020204" pitchFamily="34" charset="0"/>
              </a:rPr>
              <a:t>Poplar</a:t>
            </a:r>
          </a:p>
          <a:p>
            <a:pPr>
              <a:spcAft>
                <a:spcPts val="600"/>
              </a:spcAft>
            </a:pPr>
            <a:r>
              <a:rPr lang="en-US" sz="1600" dirty="0">
                <a:latin typeface="Century Gothic" panose="020B0502020202020204" pitchFamily="34" charset="0"/>
              </a:rPr>
              <a:t>Stone fruits</a:t>
            </a:r>
          </a:p>
          <a:p>
            <a:pPr>
              <a:spcAft>
                <a:spcPts val="600"/>
              </a:spcAft>
            </a:pPr>
            <a:r>
              <a:rPr lang="en-US" sz="1600" dirty="0">
                <a:latin typeface="Century Gothic" panose="020B0502020202020204" pitchFamily="34" charset="0"/>
              </a:rPr>
              <a:t>Tree-of-heaven</a:t>
            </a:r>
          </a:p>
          <a:p>
            <a:pPr>
              <a:spcAft>
                <a:spcPts val="600"/>
              </a:spcAft>
            </a:pPr>
            <a:r>
              <a:rPr lang="en-US" sz="1600" dirty="0">
                <a:latin typeface="Century Gothic" panose="020B0502020202020204" pitchFamily="34" charset="0"/>
              </a:rPr>
              <a:t>Walnut</a:t>
            </a:r>
          </a:p>
          <a:p>
            <a:pPr>
              <a:spcAft>
                <a:spcPts val="600"/>
              </a:spcAft>
            </a:pPr>
            <a:r>
              <a:rPr lang="en-US" sz="1600" dirty="0">
                <a:latin typeface="Century Gothic" panose="020B0502020202020204" pitchFamily="34" charset="0"/>
              </a:rPr>
              <a:t>Willow</a:t>
            </a:r>
          </a:p>
          <a:p>
            <a:pPr>
              <a:spcAft>
                <a:spcPts val="600"/>
              </a:spcAft>
            </a:pPr>
            <a:endParaRPr lang="en-US" dirty="0">
              <a:latin typeface="Century Gothic" panose="020B0502020202020204" pitchFamily="34" charset="0"/>
            </a:endParaRPr>
          </a:p>
          <a:p>
            <a:pPr algn="ctr">
              <a:spcAft>
                <a:spcPts val="600"/>
              </a:spcAft>
            </a:pPr>
            <a:r>
              <a:rPr lang="en-US" sz="2000" b="1" dirty="0">
                <a:latin typeface="Century Gothic" panose="020B0502020202020204" pitchFamily="34" charset="0"/>
              </a:rPr>
              <a:t>To date, &gt;70 species of woody plants have been identified as hosts of spotted lanternfly</a:t>
            </a:r>
          </a:p>
        </p:txBody>
      </p:sp>
      <p:sp>
        <p:nvSpPr>
          <p:cNvPr id="12" name="Rectangle 11">
            <a:extLst>
              <a:ext uri="{FF2B5EF4-FFF2-40B4-BE49-F238E27FC236}">
                <a16:creationId xmlns:a16="http://schemas.microsoft.com/office/drawing/2014/main" id="{67E1497E-0E3D-4AE1-A2F9-EB439FA316AC}"/>
              </a:ext>
            </a:extLst>
          </p:cNvPr>
          <p:cNvSpPr/>
          <p:nvPr/>
        </p:nvSpPr>
        <p:spPr>
          <a:xfrm>
            <a:off x="0" y="-1"/>
            <a:ext cx="12192000" cy="9144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B753BEE1-D4B5-4F45-9C44-A27B72FBE7CB}"/>
              </a:ext>
            </a:extLst>
          </p:cNvPr>
          <p:cNvSpPr>
            <a:spLocks noGrp="1"/>
          </p:cNvSpPr>
          <p:nvPr>
            <p:ph type="ctrTitle"/>
          </p:nvPr>
        </p:nvSpPr>
        <p:spPr>
          <a:xfrm>
            <a:off x="0" y="1"/>
            <a:ext cx="12192000" cy="914398"/>
          </a:xfrm>
        </p:spPr>
        <p:txBody>
          <a:bodyPr anchor="ctr">
            <a:normAutofit/>
          </a:bodyPr>
          <a:lstStyle/>
          <a:p>
            <a:r>
              <a:rPr lang="en-US" sz="4400" dirty="0" smtClean="0">
                <a:solidFill>
                  <a:schemeClr val="bg1"/>
                </a:solidFill>
                <a:latin typeface="Century Gothic" panose="020B0502020202020204" pitchFamily="34" charset="0"/>
              </a:rPr>
              <a:t>Why the concern over SLF?</a:t>
            </a:r>
            <a:endParaRPr lang="en-US" sz="4400" dirty="0">
              <a:solidFill>
                <a:schemeClr val="bg1"/>
              </a:solidFill>
              <a:latin typeface="Century Gothic" panose="020B0502020202020204" pitchFamily="34" charset="0"/>
            </a:endParaRPr>
          </a:p>
        </p:txBody>
      </p:sp>
      <p:pic>
        <p:nvPicPr>
          <p:cNvPr id="1026" name="Picture 2" descr="Image result for spotted lanternfly on grap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7935" y="1271332"/>
            <a:ext cx="4999289" cy="2812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potted lanternfly on grapes"/>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92382" y="3096473"/>
            <a:ext cx="5006847" cy="281635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28236" y="4829965"/>
            <a:ext cx="1840210" cy="326652"/>
          </a:xfrm>
          <a:prstGeom prst="rect">
            <a:avLst/>
          </a:prstGeom>
          <a:solidFill>
            <a:schemeClr val="accent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13942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7E1497E-0E3D-4AE1-A2F9-EB439FA316AC}"/>
              </a:ext>
            </a:extLst>
          </p:cNvPr>
          <p:cNvSpPr/>
          <p:nvPr/>
        </p:nvSpPr>
        <p:spPr>
          <a:xfrm>
            <a:off x="0" y="-1"/>
            <a:ext cx="12192000" cy="9144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B753BEE1-D4B5-4F45-9C44-A27B72FBE7CB}"/>
              </a:ext>
            </a:extLst>
          </p:cNvPr>
          <p:cNvSpPr txBox="1">
            <a:spLocks/>
          </p:cNvSpPr>
          <p:nvPr/>
        </p:nvSpPr>
        <p:spPr>
          <a:xfrm>
            <a:off x="0" y="1"/>
            <a:ext cx="12192000" cy="9143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Century Gothic" panose="020B0502020202020204" pitchFamily="34" charset="0"/>
              </a:rPr>
              <a:t>Tree-of-Heaven (</a:t>
            </a:r>
            <a:r>
              <a:rPr lang="en-US" i="1" dirty="0" smtClean="0">
                <a:solidFill>
                  <a:schemeClr val="bg1"/>
                </a:solidFill>
                <a:latin typeface="Century Gothic" panose="020B0502020202020204" pitchFamily="34" charset="0"/>
              </a:rPr>
              <a:t>Ailanthus </a:t>
            </a:r>
            <a:r>
              <a:rPr lang="en-US" i="1" dirty="0" err="1" smtClean="0">
                <a:solidFill>
                  <a:schemeClr val="bg1"/>
                </a:solidFill>
                <a:latin typeface="Century Gothic" panose="020B0502020202020204" pitchFamily="34" charset="0"/>
              </a:rPr>
              <a:t>altissima</a:t>
            </a:r>
            <a:r>
              <a:rPr lang="en-US" dirty="0" smtClean="0">
                <a:solidFill>
                  <a:schemeClr val="bg1"/>
                </a:solidFill>
                <a:latin typeface="Century Gothic" panose="020B0502020202020204" pitchFamily="34" charset="0"/>
              </a:rPr>
              <a:t>)</a:t>
            </a:r>
            <a:endParaRPr lang="en-US" dirty="0">
              <a:solidFill>
                <a:schemeClr val="bg1"/>
              </a:solidFill>
              <a:latin typeface="Century Gothic" panose="020B0502020202020204" pitchFamily="34" charset="0"/>
            </a:endParaRPr>
          </a:p>
        </p:txBody>
      </p:sp>
      <p:pic>
        <p:nvPicPr>
          <p:cNvPr id="21" name="Picture 20"/>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37653" y="1413047"/>
            <a:ext cx="3104658" cy="4670945"/>
          </a:xfrm>
          <a:prstGeom prst="rect">
            <a:avLst/>
          </a:prstGeom>
        </p:spPr>
      </p:pic>
      <p:pic>
        <p:nvPicPr>
          <p:cNvPr id="22" name="Picture 2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68448" y="2115401"/>
            <a:ext cx="4899359" cy="3266239"/>
          </a:xfrm>
          <a:prstGeom prst="rect">
            <a:avLst/>
          </a:prstGeom>
        </p:spPr>
      </p:pic>
    </p:spTree>
    <p:extLst>
      <p:ext uri="{BB962C8B-B14F-4D97-AF65-F5344CB8AC3E}">
        <p14:creationId xmlns:p14="http://schemas.microsoft.com/office/powerpoint/2010/main" val="654535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7E1497E-0E3D-4AE1-A2F9-EB439FA316AC}"/>
              </a:ext>
            </a:extLst>
          </p:cNvPr>
          <p:cNvSpPr/>
          <p:nvPr/>
        </p:nvSpPr>
        <p:spPr>
          <a:xfrm>
            <a:off x="0" y="-1"/>
            <a:ext cx="12192000" cy="9144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B753BEE1-D4B5-4F45-9C44-A27B72FBE7CB}"/>
              </a:ext>
            </a:extLst>
          </p:cNvPr>
          <p:cNvSpPr txBox="1">
            <a:spLocks/>
          </p:cNvSpPr>
          <p:nvPr/>
        </p:nvSpPr>
        <p:spPr>
          <a:xfrm>
            <a:off x="0" y="1"/>
            <a:ext cx="12192000" cy="9143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Century Gothic" panose="020B0502020202020204" pitchFamily="34" charset="0"/>
              </a:rPr>
              <a:t>Tree-of-Heaven (</a:t>
            </a:r>
            <a:r>
              <a:rPr lang="en-US" i="1" dirty="0" smtClean="0">
                <a:solidFill>
                  <a:schemeClr val="bg1"/>
                </a:solidFill>
                <a:latin typeface="Century Gothic" panose="020B0502020202020204" pitchFamily="34" charset="0"/>
              </a:rPr>
              <a:t>Ailanthus </a:t>
            </a:r>
            <a:r>
              <a:rPr lang="en-US" i="1" dirty="0" err="1" smtClean="0">
                <a:solidFill>
                  <a:schemeClr val="bg1"/>
                </a:solidFill>
                <a:latin typeface="Century Gothic" panose="020B0502020202020204" pitchFamily="34" charset="0"/>
              </a:rPr>
              <a:t>altissima</a:t>
            </a:r>
            <a:r>
              <a:rPr lang="en-US" dirty="0" smtClean="0">
                <a:solidFill>
                  <a:schemeClr val="bg1"/>
                </a:solidFill>
                <a:latin typeface="Century Gothic" panose="020B0502020202020204" pitchFamily="34" charset="0"/>
              </a:rPr>
              <a:t>)</a:t>
            </a:r>
            <a:endParaRPr lang="en-US" dirty="0">
              <a:solidFill>
                <a:schemeClr val="bg1"/>
              </a:solidFill>
              <a:latin typeface="Century Gothic" panose="020B0502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863" y="2248506"/>
            <a:ext cx="4995819" cy="332404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9313" y="1597767"/>
            <a:ext cx="2291682" cy="463161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50131" y="2374711"/>
            <a:ext cx="4625518" cy="3071633"/>
          </a:xfrm>
          <a:prstGeom prst="rect">
            <a:avLst/>
          </a:prstGeom>
        </p:spPr>
      </p:pic>
    </p:spTree>
    <p:extLst>
      <p:ext uri="{BB962C8B-B14F-4D97-AF65-F5344CB8AC3E}">
        <p14:creationId xmlns:p14="http://schemas.microsoft.com/office/powerpoint/2010/main" val="40378995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C81A85-75C7-4558-8E70-8151DBDAEEB0}"/>
              </a:ext>
            </a:extLst>
          </p:cNvPr>
          <p:cNvSpPr/>
          <p:nvPr/>
        </p:nvSpPr>
        <p:spPr>
          <a:xfrm>
            <a:off x="0" y="-1"/>
            <a:ext cx="12192000" cy="9144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F9C3E50D-42BF-4261-BC4A-43C2C291FB08}"/>
              </a:ext>
            </a:extLst>
          </p:cNvPr>
          <p:cNvSpPr>
            <a:spLocks noGrp="1"/>
          </p:cNvSpPr>
          <p:nvPr>
            <p:ph type="ctrTitle"/>
          </p:nvPr>
        </p:nvSpPr>
        <p:spPr>
          <a:xfrm>
            <a:off x="0" y="1"/>
            <a:ext cx="12192000" cy="914398"/>
          </a:xfrm>
        </p:spPr>
        <p:txBody>
          <a:bodyPr anchor="ctr">
            <a:normAutofit/>
          </a:bodyPr>
          <a:lstStyle/>
          <a:p>
            <a:r>
              <a:rPr lang="en-US" sz="4400" dirty="0" smtClean="0">
                <a:solidFill>
                  <a:schemeClr val="bg1"/>
                </a:solidFill>
                <a:latin typeface="Century Gothic" panose="020B0502020202020204" pitchFamily="34" charset="0"/>
              </a:rPr>
              <a:t>What is spotted lanternfly?</a:t>
            </a:r>
            <a:endParaRPr lang="en-US" sz="4400" dirty="0">
              <a:solidFill>
                <a:schemeClr val="bg1"/>
              </a:solidFill>
              <a:latin typeface="Century Gothic" panose="020B0502020202020204" pitchFamily="34" charset="0"/>
            </a:endParaRPr>
          </a:p>
        </p:txBody>
      </p:sp>
      <p:sp>
        <p:nvSpPr>
          <p:cNvPr id="5" name="TextBox 4"/>
          <p:cNvSpPr txBox="1"/>
          <p:nvPr/>
        </p:nvSpPr>
        <p:spPr>
          <a:xfrm>
            <a:off x="618309" y="2751909"/>
            <a:ext cx="5390605" cy="395492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err="1" smtClean="0">
                <a:latin typeface="Century Gothic" panose="020B0502020202020204" pitchFamily="34" charset="0"/>
              </a:rPr>
              <a:t>Planthopper</a:t>
            </a:r>
            <a:r>
              <a:rPr lang="en-US" dirty="0" smtClean="0">
                <a:latin typeface="Century Gothic" panose="020B0502020202020204" pitchFamily="34" charset="0"/>
              </a:rPr>
              <a:t>; member of the family </a:t>
            </a:r>
            <a:r>
              <a:rPr lang="en-US" dirty="0" err="1" smtClean="0">
                <a:latin typeface="Century Gothic" panose="020B0502020202020204" pitchFamily="34" charset="0"/>
              </a:rPr>
              <a:t>Fulgoridae</a:t>
            </a:r>
            <a:endParaRPr lang="en-US" dirty="0" smtClean="0">
              <a:latin typeface="Century Gothic" panose="020B0502020202020204" pitchFamily="34" charset="0"/>
            </a:endParaRPr>
          </a:p>
          <a:p>
            <a:pPr marL="742950" lvl="1" indent="-285750">
              <a:spcAft>
                <a:spcPts val="600"/>
              </a:spcAft>
              <a:buFont typeface="Arial" panose="020B0604020202020204" pitchFamily="34" charset="0"/>
              <a:buChar char="•"/>
            </a:pPr>
            <a:r>
              <a:rPr lang="en-US" dirty="0" smtClean="0">
                <a:latin typeface="Century Gothic" panose="020B0502020202020204" pitchFamily="34" charset="0"/>
              </a:rPr>
              <a:t>One of the only pests known in this insect family</a:t>
            </a:r>
          </a:p>
          <a:p>
            <a:pPr marL="285750" indent="-285750">
              <a:spcAft>
                <a:spcPts val="600"/>
              </a:spcAft>
              <a:buFont typeface="Arial" panose="020B0604020202020204" pitchFamily="34" charset="0"/>
              <a:buChar char="•"/>
            </a:pPr>
            <a:r>
              <a:rPr lang="en-US" dirty="0">
                <a:latin typeface="Century Gothic" panose="020B0502020202020204" pitchFamily="34" charset="0"/>
              </a:rPr>
              <a:t>Native to parts of Asia (northern China, Vietnam, Bangladesh</a:t>
            </a:r>
            <a:r>
              <a:rPr lang="en-US" dirty="0" smtClean="0">
                <a:latin typeface="Century Gothic" panose="020B0502020202020204" pitchFamily="34" charset="0"/>
              </a:rPr>
              <a:t>)</a:t>
            </a:r>
          </a:p>
          <a:p>
            <a:pPr marL="742950" lvl="1" indent="-285750">
              <a:spcAft>
                <a:spcPts val="600"/>
              </a:spcAft>
              <a:buFont typeface="Arial" panose="020B0604020202020204" pitchFamily="34" charset="0"/>
              <a:buChar char="•"/>
            </a:pPr>
            <a:r>
              <a:rPr lang="en-US" dirty="0" smtClean="0">
                <a:latin typeface="Century Gothic" panose="020B0502020202020204" pitchFamily="34" charset="0"/>
              </a:rPr>
              <a:t>Introduced to Korea in 2004 where it has become a major pest</a:t>
            </a:r>
          </a:p>
          <a:p>
            <a:pPr marL="742950" lvl="1" indent="-285750">
              <a:spcAft>
                <a:spcPts val="600"/>
              </a:spcAft>
              <a:buFont typeface="Arial" panose="020B0604020202020204" pitchFamily="34" charset="0"/>
              <a:buChar char="•"/>
            </a:pPr>
            <a:r>
              <a:rPr lang="en-US" dirty="0" smtClean="0">
                <a:latin typeface="Century Gothic" panose="020B0502020202020204" pitchFamily="34" charset="0"/>
              </a:rPr>
              <a:t>First detected in Pennsylvania in 2014</a:t>
            </a:r>
            <a:endParaRPr lang="en-US" dirty="0">
              <a:latin typeface="Century Gothic" panose="020B0502020202020204" pitchFamily="34" charset="0"/>
            </a:endParaRPr>
          </a:p>
          <a:p>
            <a:pPr marL="285750" indent="-285750">
              <a:spcAft>
                <a:spcPts val="600"/>
              </a:spcAft>
              <a:buFont typeface="Arial" panose="020B0604020202020204" pitchFamily="34" charset="0"/>
              <a:buChar char="•"/>
            </a:pPr>
            <a:r>
              <a:rPr lang="en-US" dirty="0" err="1" smtClean="0">
                <a:latin typeface="Century Gothic" panose="020B0502020202020204" pitchFamily="34" charset="0"/>
              </a:rPr>
              <a:t>Univoltine</a:t>
            </a:r>
            <a:endParaRPr lang="en-US" dirty="0" smtClean="0">
              <a:latin typeface="Century Gothic" panose="020B0502020202020204" pitchFamily="34" charset="0"/>
            </a:endParaRPr>
          </a:p>
          <a:p>
            <a:pPr marL="285750" indent="-285750">
              <a:spcAft>
                <a:spcPts val="600"/>
              </a:spcAft>
              <a:buClr>
                <a:schemeClr val="tx1"/>
              </a:buClr>
              <a:buFont typeface="Arial" panose="020B0604020202020204" pitchFamily="34" charset="0"/>
              <a:buChar char="•"/>
            </a:pPr>
            <a:r>
              <a:rPr lang="en-US" dirty="0" smtClean="0">
                <a:solidFill>
                  <a:srgbClr val="00B0F0"/>
                </a:solidFill>
                <a:latin typeface="Century Gothic" panose="020B0502020202020204" pitchFamily="34" charset="0"/>
              </a:rPr>
              <a:t>Very</a:t>
            </a:r>
            <a:r>
              <a:rPr lang="en-US" dirty="0" smtClean="0">
                <a:latin typeface="Century Gothic" panose="020B0502020202020204" pitchFamily="34" charset="0"/>
              </a:rPr>
              <a:t> broad host range</a:t>
            </a:r>
          </a:p>
          <a:p>
            <a:pPr marL="285750" indent="-285750">
              <a:spcAft>
                <a:spcPts val="600"/>
              </a:spcAft>
              <a:buClr>
                <a:schemeClr val="tx1"/>
              </a:buClr>
              <a:buFont typeface="Arial" panose="020B0604020202020204" pitchFamily="34" charset="0"/>
              <a:buChar char="•"/>
            </a:pPr>
            <a:endParaRPr lang="en-US" dirty="0">
              <a:latin typeface="Century Gothic" panose="020B0502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751909"/>
            <a:ext cx="5488743" cy="3305395"/>
          </a:xfrm>
          <a:prstGeom prst="rect">
            <a:avLst/>
          </a:prstGeom>
        </p:spPr>
      </p:pic>
    </p:spTree>
    <p:extLst>
      <p:ext uri="{BB962C8B-B14F-4D97-AF65-F5344CB8AC3E}">
        <p14:creationId xmlns:p14="http://schemas.microsoft.com/office/powerpoint/2010/main" val="40268507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7E1497E-0E3D-4AE1-A2F9-EB439FA316AC}"/>
              </a:ext>
            </a:extLst>
          </p:cNvPr>
          <p:cNvSpPr/>
          <p:nvPr/>
        </p:nvSpPr>
        <p:spPr>
          <a:xfrm>
            <a:off x="0" y="-1"/>
            <a:ext cx="12192000" cy="9144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B753BEE1-D4B5-4F45-9C44-A27B72FBE7CB}"/>
              </a:ext>
            </a:extLst>
          </p:cNvPr>
          <p:cNvSpPr>
            <a:spLocks noGrp="1"/>
          </p:cNvSpPr>
          <p:nvPr>
            <p:ph type="ctrTitle"/>
          </p:nvPr>
        </p:nvSpPr>
        <p:spPr>
          <a:xfrm>
            <a:off x="0" y="1"/>
            <a:ext cx="12192000" cy="914398"/>
          </a:xfrm>
        </p:spPr>
        <p:txBody>
          <a:bodyPr anchor="ctr">
            <a:normAutofit/>
          </a:bodyPr>
          <a:lstStyle/>
          <a:p>
            <a:r>
              <a:rPr lang="en-US" sz="4400" dirty="0" smtClean="0">
                <a:solidFill>
                  <a:schemeClr val="bg1"/>
                </a:solidFill>
                <a:latin typeface="Century Gothic" panose="020B0502020202020204" pitchFamily="34" charset="0"/>
              </a:rPr>
              <a:t>Why the concern over SLF?</a:t>
            </a:r>
            <a:endParaRPr lang="en-US" sz="4400" dirty="0">
              <a:solidFill>
                <a:schemeClr val="bg1"/>
              </a:solidFill>
              <a:latin typeface="Century Gothic" panose="020B0502020202020204" pitchFamily="34" charset="0"/>
            </a:endParaRPr>
          </a:p>
        </p:txBody>
      </p:sp>
      <p:grpSp>
        <p:nvGrpSpPr>
          <p:cNvPr id="15" name="Group 14"/>
          <p:cNvGrpSpPr/>
          <p:nvPr/>
        </p:nvGrpSpPr>
        <p:grpSpPr>
          <a:xfrm>
            <a:off x="124878" y="1064400"/>
            <a:ext cx="11942244" cy="5643509"/>
            <a:chOff x="182880" y="1064400"/>
            <a:chExt cx="11942244" cy="5643509"/>
          </a:xfrm>
        </p:grpSpPr>
        <p:pic>
          <p:nvPicPr>
            <p:cNvPr id="9" name="Picture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72152" y="1066061"/>
              <a:ext cx="3775924" cy="564184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 y="1064400"/>
              <a:ext cx="3622868" cy="564350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4480" y="1066061"/>
              <a:ext cx="4210644" cy="5641848"/>
            </a:xfrm>
            <a:prstGeom prst="rect">
              <a:avLst/>
            </a:prstGeom>
          </p:spPr>
        </p:pic>
      </p:grpSp>
    </p:spTree>
    <p:extLst>
      <p:ext uri="{BB962C8B-B14F-4D97-AF65-F5344CB8AC3E}">
        <p14:creationId xmlns:p14="http://schemas.microsoft.com/office/powerpoint/2010/main" val="6153581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 Spotted Lanternfly</a:t>
            </a:r>
            <a:endParaRPr lang="en-US"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bwMode="auto">
          <a:xfrm>
            <a:off x="3472216" y="2110796"/>
            <a:ext cx="2752090" cy="3670300"/>
          </a:xfrm>
          <a:prstGeom prst="rect">
            <a:avLst/>
          </a:prstGeom>
          <a:ln>
            <a:noFill/>
          </a:ln>
          <a:extLst>
            <a:ext uri="{53640926-AAD7-44D8-BBD7-CCE9431645EC}">
              <a14:shadowObscured xmlns:a14="http://schemas.microsoft.com/office/drawing/2010/main"/>
            </a:ext>
          </a:extLst>
        </p:spPr>
      </p:pic>
      <p:pic>
        <p:nvPicPr>
          <p:cNvPr id="5" name="Picture 4"/>
          <p:cNvPicPr/>
          <p:nvPr/>
        </p:nvPicPr>
        <p:blipFill>
          <a:blip r:embed="rId4" cstate="print">
            <a:extLst>
              <a:ext uri="{28A0092B-C50C-407E-A947-70E740481C1C}">
                <a14:useLocalDpi xmlns:a14="http://schemas.microsoft.com/office/drawing/2010/main" val="0"/>
              </a:ext>
            </a:extLst>
          </a:blip>
          <a:stretch>
            <a:fillRect/>
          </a:stretch>
        </p:blipFill>
        <p:spPr>
          <a:xfrm>
            <a:off x="6658560" y="2612446"/>
            <a:ext cx="2375535" cy="3168650"/>
          </a:xfrm>
          <a:prstGeom prst="rect">
            <a:avLst/>
          </a:prstGeom>
        </p:spPr>
      </p:pic>
      <p:pic>
        <p:nvPicPr>
          <p:cNvPr id="6" name="Picture 5"/>
          <p:cNvPicPr/>
          <p:nvPr/>
        </p:nvPicPr>
        <p:blipFill rotWithShape="1">
          <a:blip r:embed="rId5" cstate="print">
            <a:extLst>
              <a:ext uri="{28A0092B-C50C-407E-A947-70E740481C1C}">
                <a14:useLocalDpi xmlns:a14="http://schemas.microsoft.com/office/drawing/2010/main" val="0"/>
              </a:ext>
            </a:extLst>
          </a:blip>
          <a:srcRect l="16668" r="6976"/>
          <a:stretch/>
        </p:blipFill>
        <p:spPr bwMode="auto">
          <a:xfrm rot="5400000">
            <a:off x="646651" y="3239191"/>
            <a:ext cx="2564130" cy="2519680"/>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838200" y="1444355"/>
            <a:ext cx="1617784" cy="584775"/>
          </a:xfrm>
          <a:prstGeom prst="rect">
            <a:avLst/>
          </a:prstGeom>
          <a:noFill/>
        </p:spPr>
        <p:txBody>
          <a:bodyPr wrap="square" rtlCol="0">
            <a:spAutoFit/>
          </a:bodyPr>
          <a:lstStyle/>
          <a:p>
            <a:r>
              <a:rPr lang="en-US" sz="3200" dirty="0" smtClean="0">
                <a:latin typeface="+mj-lt"/>
              </a:rPr>
              <a:t>Damage</a:t>
            </a:r>
            <a:endParaRPr lang="en-US" sz="3200" dirty="0">
              <a:latin typeface="+mj-lt"/>
            </a:endParaRPr>
          </a:p>
        </p:txBody>
      </p:sp>
      <p:sp>
        <p:nvSpPr>
          <p:cNvPr id="8" name="TextBox 7"/>
          <p:cNvSpPr txBox="1"/>
          <p:nvPr/>
        </p:nvSpPr>
        <p:spPr>
          <a:xfrm>
            <a:off x="668876" y="5862762"/>
            <a:ext cx="2519680" cy="892552"/>
          </a:xfrm>
          <a:prstGeom prst="rect">
            <a:avLst/>
          </a:prstGeom>
          <a:noFill/>
        </p:spPr>
        <p:txBody>
          <a:bodyPr wrap="square" rtlCol="0">
            <a:spAutoFit/>
          </a:bodyPr>
          <a:lstStyle/>
          <a:p>
            <a:pPr algn="ctr"/>
            <a:r>
              <a:rPr lang="en-US" sz="2400" dirty="0" smtClean="0">
                <a:latin typeface="+mj-lt"/>
              </a:rPr>
              <a:t>Sooty Mold</a:t>
            </a:r>
          </a:p>
          <a:p>
            <a:pPr algn="ctr"/>
            <a:r>
              <a:rPr lang="en-US" sz="1400" dirty="0" smtClean="0">
                <a:latin typeface="+mj-lt"/>
              </a:rPr>
              <a:t>Photo </a:t>
            </a:r>
            <a:r>
              <a:rPr lang="en-US" sz="1400" dirty="0"/>
              <a:t>Erica Smyers, Pennsylvania State University</a:t>
            </a:r>
            <a:endParaRPr lang="en-US" sz="1400" dirty="0">
              <a:latin typeface="+mj-lt"/>
            </a:endParaRPr>
          </a:p>
        </p:txBody>
      </p:sp>
      <p:sp>
        <p:nvSpPr>
          <p:cNvPr id="9" name="TextBox 8"/>
          <p:cNvSpPr txBox="1"/>
          <p:nvPr/>
        </p:nvSpPr>
        <p:spPr>
          <a:xfrm>
            <a:off x="3472216" y="5857726"/>
            <a:ext cx="2752090" cy="892552"/>
          </a:xfrm>
          <a:prstGeom prst="rect">
            <a:avLst/>
          </a:prstGeom>
          <a:noFill/>
        </p:spPr>
        <p:txBody>
          <a:bodyPr wrap="square" rtlCol="0">
            <a:spAutoFit/>
          </a:bodyPr>
          <a:lstStyle/>
          <a:p>
            <a:pPr algn="ctr"/>
            <a:r>
              <a:rPr lang="en-US" sz="2400" dirty="0" smtClean="0">
                <a:latin typeface="+mj-lt"/>
              </a:rPr>
              <a:t>Slime Flux</a:t>
            </a:r>
          </a:p>
          <a:p>
            <a:pPr algn="ctr"/>
            <a:r>
              <a:rPr lang="en-US" sz="1400" dirty="0" smtClean="0"/>
              <a:t>Photo Erica </a:t>
            </a:r>
            <a:r>
              <a:rPr lang="en-US" sz="1400" dirty="0"/>
              <a:t>Smyers, Pennsylvania State University</a:t>
            </a:r>
            <a:endParaRPr lang="en-US" sz="1400" dirty="0">
              <a:latin typeface="+mj-lt"/>
            </a:endParaRPr>
          </a:p>
        </p:txBody>
      </p:sp>
      <p:sp>
        <p:nvSpPr>
          <p:cNvPr id="10" name="TextBox 9"/>
          <p:cNvSpPr txBox="1"/>
          <p:nvPr/>
        </p:nvSpPr>
        <p:spPr>
          <a:xfrm>
            <a:off x="9064304" y="3837311"/>
            <a:ext cx="2130843" cy="1323439"/>
          </a:xfrm>
          <a:prstGeom prst="rect">
            <a:avLst/>
          </a:prstGeom>
          <a:noFill/>
        </p:spPr>
        <p:txBody>
          <a:bodyPr wrap="square" rtlCol="0">
            <a:spAutoFit/>
          </a:bodyPr>
          <a:lstStyle/>
          <a:p>
            <a:pPr algn="ctr"/>
            <a:r>
              <a:rPr lang="en-US" sz="2400" dirty="0" smtClean="0">
                <a:latin typeface="+mj-lt"/>
              </a:rPr>
              <a:t>Weeping sap</a:t>
            </a:r>
          </a:p>
          <a:p>
            <a:pPr algn="ctr"/>
            <a:r>
              <a:rPr lang="en-US" sz="1400" dirty="0" smtClean="0"/>
              <a:t>Photos Lawrence Barringer, PDA, Bugwood.org (top); Erica </a:t>
            </a:r>
            <a:r>
              <a:rPr lang="en-US" sz="1400" dirty="0"/>
              <a:t>Smyers, </a:t>
            </a:r>
            <a:r>
              <a:rPr lang="en-US" sz="1400" dirty="0" smtClean="0"/>
              <a:t>PSU (bottom)</a:t>
            </a:r>
            <a:endParaRPr lang="en-US" sz="1400" dirty="0">
              <a:latin typeface="+mj-lt"/>
            </a:endParaRPr>
          </a:p>
        </p:txBody>
      </p:sp>
      <p:pic>
        <p:nvPicPr>
          <p:cNvPr id="11" name="Picture 10"/>
          <p:cNvPicPr/>
          <p:nvPr/>
        </p:nvPicPr>
        <p:blipFill rotWithShape="1">
          <a:blip r:embed="rId6">
            <a:extLst>
              <a:ext uri="{28A0092B-C50C-407E-A947-70E740481C1C}">
                <a14:useLocalDpi xmlns:a14="http://schemas.microsoft.com/office/drawing/2010/main" val="0"/>
              </a:ext>
            </a:extLst>
          </a:blip>
          <a:srcRect l="9912" t="15470" r="3104"/>
          <a:stretch/>
        </p:blipFill>
        <p:spPr bwMode="auto">
          <a:xfrm>
            <a:off x="8644144" y="1625046"/>
            <a:ext cx="2971165" cy="19310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454753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0A9E10D-8811-42AF-B081-2E3960E95CF3}"/>
              </a:ext>
            </a:extLst>
          </p:cNvPr>
          <p:cNvSpPr/>
          <p:nvPr/>
        </p:nvSpPr>
        <p:spPr>
          <a:xfrm>
            <a:off x="0" y="-1"/>
            <a:ext cx="12192000" cy="9144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DC81A85-75C7-4558-8E70-8151DBDAEEB0}"/>
              </a:ext>
            </a:extLst>
          </p:cNvPr>
          <p:cNvSpPr/>
          <p:nvPr/>
        </p:nvSpPr>
        <p:spPr>
          <a:xfrm>
            <a:off x="0" y="-1"/>
            <a:ext cx="12192000" cy="9144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F9C3E50D-42BF-4261-BC4A-43C2C291FB08}"/>
              </a:ext>
            </a:extLst>
          </p:cNvPr>
          <p:cNvSpPr txBox="1">
            <a:spLocks/>
          </p:cNvSpPr>
          <p:nvPr/>
        </p:nvSpPr>
        <p:spPr>
          <a:xfrm>
            <a:off x="0" y="1"/>
            <a:ext cx="12192000" cy="91439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solidFill>
                  <a:schemeClr val="bg1"/>
                </a:solidFill>
                <a:latin typeface="Century Gothic" panose="020B0502020202020204" pitchFamily="34" charset="0"/>
              </a:rPr>
              <a:t>Why the concern over SLF?</a:t>
            </a:r>
          </a:p>
        </p:txBody>
      </p:sp>
      <p:grpSp>
        <p:nvGrpSpPr>
          <p:cNvPr id="5" name="Group 4"/>
          <p:cNvGrpSpPr/>
          <p:nvPr/>
        </p:nvGrpSpPr>
        <p:grpSpPr>
          <a:xfrm>
            <a:off x="189467" y="1134067"/>
            <a:ext cx="11813066" cy="5544960"/>
            <a:chOff x="261258" y="1134067"/>
            <a:chExt cx="11813066" cy="5544960"/>
          </a:xfrm>
        </p:grpSpPr>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479521" y="1134067"/>
              <a:ext cx="4158720" cy="5544960"/>
            </a:xfrm>
            <a:prstGeom prst="rect">
              <a:avLst/>
            </a:prstGeom>
          </p:spPr>
        </p:pic>
        <p:pic>
          <p:nvPicPr>
            <p:cNvPr id="3" name="Picture 2"/>
            <p:cNvPicPr>
              <a:picLocks noChangeAspect="1"/>
            </p:cNvPicPr>
            <p:nvPr/>
          </p:nvPicPr>
          <p:blipFill rotWithShape="1">
            <a:blip r:embed="rId4" cstate="hqprint">
              <a:extLst>
                <a:ext uri="{28A0092B-C50C-407E-A947-70E740481C1C}">
                  <a14:useLocalDpi xmlns:a14="http://schemas.microsoft.com/office/drawing/2010/main" val="0"/>
                </a:ext>
              </a:extLst>
            </a:blip>
            <a:srcRect l="27061" r="33361"/>
            <a:stretch/>
          </p:blipFill>
          <p:spPr>
            <a:xfrm>
              <a:off x="261258" y="1134067"/>
              <a:ext cx="2926080" cy="554496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0423" y="1134067"/>
              <a:ext cx="4143901" cy="5525201"/>
            </a:xfrm>
            <a:prstGeom prst="rect">
              <a:avLst/>
            </a:prstGeom>
          </p:spPr>
        </p:pic>
      </p:grpSp>
    </p:spTree>
    <p:extLst>
      <p:ext uri="{BB962C8B-B14F-4D97-AF65-F5344CB8AC3E}">
        <p14:creationId xmlns:p14="http://schemas.microsoft.com/office/powerpoint/2010/main" val="37871404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7E1497E-0E3D-4AE1-A2F9-EB439FA316AC}"/>
              </a:ext>
            </a:extLst>
          </p:cNvPr>
          <p:cNvSpPr/>
          <p:nvPr/>
        </p:nvSpPr>
        <p:spPr>
          <a:xfrm>
            <a:off x="0" y="-1"/>
            <a:ext cx="12192000" cy="9144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B753BEE1-D4B5-4F45-9C44-A27B72FBE7CB}"/>
              </a:ext>
            </a:extLst>
          </p:cNvPr>
          <p:cNvSpPr>
            <a:spLocks noGrp="1"/>
          </p:cNvSpPr>
          <p:nvPr>
            <p:ph type="ctrTitle"/>
          </p:nvPr>
        </p:nvSpPr>
        <p:spPr>
          <a:xfrm>
            <a:off x="0" y="1"/>
            <a:ext cx="12192000" cy="914398"/>
          </a:xfrm>
        </p:spPr>
        <p:txBody>
          <a:bodyPr anchor="ctr">
            <a:normAutofit/>
          </a:bodyPr>
          <a:lstStyle/>
          <a:p>
            <a:r>
              <a:rPr lang="en-US" sz="4400" dirty="0" smtClean="0">
                <a:solidFill>
                  <a:schemeClr val="bg1"/>
                </a:solidFill>
                <a:latin typeface="Century Gothic" panose="020B0502020202020204" pitchFamily="34" charset="0"/>
              </a:rPr>
              <a:t>Why the concern over SLF?</a:t>
            </a:r>
            <a:endParaRPr lang="en-US" sz="4400" dirty="0">
              <a:solidFill>
                <a:schemeClr val="bg1"/>
              </a:solidFill>
              <a:latin typeface="Century Gothic" panose="020B0502020202020204" pitchFamily="34" charset="0"/>
            </a:endParaRPr>
          </a:p>
        </p:txBody>
      </p:sp>
      <p:pic>
        <p:nvPicPr>
          <p:cNvPr id="2" name="vE1QJ4ADV7c"/>
          <p:cNvPicPr>
            <a:picLocks noRot="1" noChangeAspect="1"/>
          </p:cNvPicPr>
          <p:nvPr>
            <a:videoFile r:link="rId1"/>
          </p:nvPr>
        </p:nvPicPr>
        <p:blipFill>
          <a:blip r:embed="rId4"/>
          <a:stretch>
            <a:fillRect/>
          </a:stretch>
        </p:blipFill>
        <p:spPr>
          <a:xfrm>
            <a:off x="1205049" y="1071033"/>
            <a:ext cx="9781903" cy="5502321"/>
          </a:xfrm>
          <a:prstGeom prst="rect">
            <a:avLst/>
          </a:prstGeom>
        </p:spPr>
      </p:pic>
    </p:spTree>
    <p:extLst>
      <p:ext uri="{BB962C8B-B14F-4D97-AF65-F5344CB8AC3E}">
        <p14:creationId xmlns:p14="http://schemas.microsoft.com/office/powerpoint/2010/main" val="12335765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7E1497E-0E3D-4AE1-A2F9-EB439FA316AC}"/>
              </a:ext>
            </a:extLst>
          </p:cNvPr>
          <p:cNvSpPr/>
          <p:nvPr/>
        </p:nvSpPr>
        <p:spPr>
          <a:xfrm>
            <a:off x="0" y="-1"/>
            <a:ext cx="12192000" cy="9144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B753BEE1-D4B5-4F45-9C44-A27B72FBE7CB}"/>
              </a:ext>
            </a:extLst>
          </p:cNvPr>
          <p:cNvSpPr>
            <a:spLocks noGrp="1"/>
          </p:cNvSpPr>
          <p:nvPr>
            <p:ph type="ctrTitle"/>
          </p:nvPr>
        </p:nvSpPr>
        <p:spPr>
          <a:xfrm>
            <a:off x="0" y="1"/>
            <a:ext cx="12192000" cy="914398"/>
          </a:xfrm>
        </p:spPr>
        <p:txBody>
          <a:bodyPr anchor="ctr">
            <a:normAutofit/>
          </a:bodyPr>
          <a:lstStyle/>
          <a:p>
            <a:r>
              <a:rPr lang="en-US" sz="4400" dirty="0" smtClean="0">
                <a:solidFill>
                  <a:schemeClr val="bg1"/>
                </a:solidFill>
                <a:latin typeface="Century Gothic" panose="020B0502020202020204" pitchFamily="34" charset="0"/>
              </a:rPr>
              <a:t>Why the concern over SLF?</a:t>
            </a:r>
            <a:endParaRPr lang="en-US" sz="4400" dirty="0">
              <a:solidFill>
                <a:schemeClr val="bg1"/>
              </a:solidFill>
              <a:latin typeface="Century Gothic" panose="020B0502020202020204" pitchFamily="34" charset="0"/>
            </a:endParaRPr>
          </a:p>
        </p:txBody>
      </p:sp>
      <p:pic>
        <p:nvPicPr>
          <p:cNvPr id="2" name="hk92VXgKgPU"/>
          <p:cNvPicPr>
            <a:picLocks noRot="1" noChangeAspect="1"/>
          </p:cNvPicPr>
          <p:nvPr>
            <a:videoFile r:link="rId1"/>
          </p:nvPr>
        </p:nvPicPr>
        <p:blipFill>
          <a:blip r:embed="rId4"/>
          <a:stretch>
            <a:fillRect/>
          </a:stretch>
        </p:blipFill>
        <p:spPr>
          <a:xfrm>
            <a:off x="1203960" y="1071028"/>
            <a:ext cx="9784080" cy="5503546"/>
          </a:xfrm>
          <a:prstGeom prst="rect">
            <a:avLst/>
          </a:prstGeom>
        </p:spPr>
      </p:pic>
    </p:spTree>
    <p:extLst>
      <p:ext uri="{BB962C8B-B14F-4D97-AF65-F5344CB8AC3E}">
        <p14:creationId xmlns:p14="http://schemas.microsoft.com/office/powerpoint/2010/main" val="24450068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7E1497E-0E3D-4AE1-A2F9-EB439FA316AC}"/>
              </a:ext>
            </a:extLst>
          </p:cNvPr>
          <p:cNvSpPr/>
          <p:nvPr/>
        </p:nvSpPr>
        <p:spPr>
          <a:xfrm>
            <a:off x="0" y="-1"/>
            <a:ext cx="12192000" cy="9144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B753BEE1-D4B5-4F45-9C44-A27B72FBE7CB}"/>
              </a:ext>
            </a:extLst>
          </p:cNvPr>
          <p:cNvSpPr>
            <a:spLocks noGrp="1"/>
          </p:cNvSpPr>
          <p:nvPr>
            <p:ph type="ctrTitle"/>
          </p:nvPr>
        </p:nvSpPr>
        <p:spPr>
          <a:xfrm>
            <a:off x="0" y="1"/>
            <a:ext cx="12192000" cy="914398"/>
          </a:xfrm>
        </p:spPr>
        <p:txBody>
          <a:bodyPr anchor="ctr">
            <a:normAutofit/>
          </a:bodyPr>
          <a:lstStyle/>
          <a:p>
            <a:r>
              <a:rPr lang="en-US" sz="4400" dirty="0" smtClean="0">
                <a:solidFill>
                  <a:schemeClr val="bg1"/>
                </a:solidFill>
                <a:latin typeface="Century Gothic" panose="020B0502020202020204" pitchFamily="34" charset="0"/>
              </a:rPr>
              <a:t>Why the concern over SLF?</a:t>
            </a:r>
            <a:endParaRPr lang="en-US" sz="4400" dirty="0">
              <a:solidFill>
                <a:schemeClr val="bg1"/>
              </a:solidFill>
              <a:latin typeface="Century Gothic" panose="020B0502020202020204" pitchFamily="34" charset="0"/>
            </a:endParaRPr>
          </a:p>
        </p:txBody>
      </p:sp>
      <p:pic>
        <p:nvPicPr>
          <p:cNvPr id="3" name="P_XkguCDZAw"/>
          <p:cNvPicPr>
            <a:picLocks noRot="1" noChangeAspect="1"/>
          </p:cNvPicPr>
          <p:nvPr>
            <a:videoFile r:link="rId1"/>
          </p:nvPr>
        </p:nvPicPr>
        <p:blipFill>
          <a:blip r:embed="rId4"/>
          <a:stretch>
            <a:fillRect/>
          </a:stretch>
        </p:blipFill>
        <p:spPr>
          <a:xfrm>
            <a:off x="1202945" y="1071027"/>
            <a:ext cx="9786111" cy="5504688"/>
          </a:xfrm>
          <a:prstGeom prst="rect">
            <a:avLst/>
          </a:prstGeom>
        </p:spPr>
      </p:pic>
    </p:spTree>
    <p:extLst>
      <p:ext uri="{BB962C8B-B14F-4D97-AF65-F5344CB8AC3E}">
        <p14:creationId xmlns:p14="http://schemas.microsoft.com/office/powerpoint/2010/main" val="38379976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Approach: Control</a:t>
            </a:r>
            <a:endParaRPr lang="en-US" dirty="0"/>
          </a:p>
        </p:txBody>
      </p:sp>
      <p:sp>
        <p:nvSpPr>
          <p:cNvPr id="3" name="Content Placeholder 2"/>
          <p:cNvSpPr>
            <a:spLocks noGrp="1"/>
          </p:cNvSpPr>
          <p:nvPr>
            <p:ph idx="1"/>
          </p:nvPr>
        </p:nvSpPr>
        <p:spPr>
          <a:xfrm>
            <a:off x="389468" y="1825625"/>
            <a:ext cx="5426058" cy="4351338"/>
          </a:xfrm>
        </p:spPr>
        <p:txBody>
          <a:bodyPr/>
          <a:lstStyle/>
          <a:p>
            <a:pPr marL="0" indent="0">
              <a:buNone/>
            </a:pPr>
            <a:r>
              <a:rPr lang="en-US" dirty="0" smtClean="0">
                <a:latin typeface="+mj-lt"/>
              </a:rPr>
              <a:t>Use preferred host, ailanthus, to our advantage</a:t>
            </a:r>
          </a:p>
          <a:p>
            <a:pPr marL="0" indent="0">
              <a:buNone/>
            </a:pPr>
            <a:endParaRPr lang="en-US" dirty="0">
              <a:latin typeface="+mj-lt"/>
            </a:endParaRPr>
          </a:p>
          <a:p>
            <a:pPr marL="0" indent="0">
              <a:buNone/>
            </a:pPr>
            <a:r>
              <a:rPr lang="en-US" dirty="0" smtClean="0">
                <a:latin typeface="+mj-lt"/>
              </a:rPr>
              <a:t>Reduce ailanthus presence</a:t>
            </a:r>
          </a:p>
          <a:p>
            <a:pPr marL="0" indent="0">
              <a:buNone/>
            </a:pPr>
            <a:endParaRPr lang="en-US" dirty="0">
              <a:latin typeface="+mj-lt"/>
            </a:endParaRPr>
          </a:p>
          <a:p>
            <a:pPr marL="0" indent="0">
              <a:buNone/>
            </a:pPr>
            <a:r>
              <a:rPr lang="en-US" dirty="0" smtClean="0">
                <a:latin typeface="+mj-lt"/>
              </a:rPr>
              <a:t>Treat remaining ailanthus with insecticide = Trap Tree</a:t>
            </a:r>
          </a:p>
          <a:p>
            <a:pPr marL="0" indent="0">
              <a:buNone/>
            </a:pPr>
            <a:r>
              <a:rPr lang="en-US" dirty="0">
                <a:latin typeface="+mj-lt"/>
              </a:rPr>
              <a:t>	</a:t>
            </a:r>
            <a:r>
              <a:rPr lang="en-US" dirty="0" smtClean="0">
                <a:latin typeface="+mj-lt"/>
              </a:rPr>
              <a:t>retreated annually</a:t>
            </a:r>
            <a:endParaRPr lang="en-US" dirty="0">
              <a:latin typeface="+mj-lt"/>
            </a:endParaRPr>
          </a:p>
        </p:txBody>
      </p:sp>
      <p:sp>
        <p:nvSpPr>
          <p:cNvPr id="5" name="Freeform 4"/>
          <p:cNvSpPr/>
          <p:nvPr/>
        </p:nvSpPr>
        <p:spPr>
          <a:xfrm>
            <a:off x="5384800" y="1354667"/>
            <a:ext cx="5960665" cy="4868333"/>
          </a:xfrm>
          <a:custGeom>
            <a:avLst/>
            <a:gdLst>
              <a:gd name="connsiteX0" fmla="*/ 2760133 w 5960665"/>
              <a:gd name="connsiteY0" fmla="*/ 101600 h 4868333"/>
              <a:gd name="connsiteX1" fmla="*/ 2760133 w 5960665"/>
              <a:gd name="connsiteY1" fmla="*/ 101600 h 4868333"/>
              <a:gd name="connsiteX2" fmla="*/ 2658533 w 5960665"/>
              <a:gd name="connsiteY2" fmla="*/ 84666 h 4868333"/>
              <a:gd name="connsiteX3" fmla="*/ 2556933 w 5960665"/>
              <a:gd name="connsiteY3" fmla="*/ 76200 h 4868333"/>
              <a:gd name="connsiteX4" fmla="*/ 2379133 w 5960665"/>
              <a:gd name="connsiteY4" fmla="*/ 50800 h 4868333"/>
              <a:gd name="connsiteX5" fmla="*/ 2302933 w 5960665"/>
              <a:gd name="connsiteY5" fmla="*/ 25400 h 4868333"/>
              <a:gd name="connsiteX6" fmla="*/ 2074333 w 5960665"/>
              <a:gd name="connsiteY6" fmla="*/ 8466 h 4868333"/>
              <a:gd name="connsiteX7" fmla="*/ 2032000 w 5960665"/>
              <a:gd name="connsiteY7" fmla="*/ 0 h 4868333"/>
              <a:gd name="connsiteX8" fmla="*/ 1549400 w 5960665"/>
              <a:gd name="connsiteY8" fmla="*/ 16933 h 4868333"/>
              <a:gd name="connsiteX9" fmla="*/ 1388533 w 5960665"/>
              <a:gd name="connsiteY9" fmla="*/ 59266 h 4868333"/>
              <a:gd name="connsiteX10" fmla="*/ 1354667 w 5960665"/>
              <a:gd name="connsiteY10" fmla="*/ 76200 h 4868333"/>
              <a:gd name="connsiteX11" fmla="*/ 1244600 w 5960665"/>
              <a:gd name="connsiteY11" fmla="*/ 93133 h 4868333"/>
              <a:gd name="connsiteX12" fmla="*/ 1117600 w 5960665"/>
              <a:gd name="connsiteY12" fmla="*/ 143933 h 4868333"/>
              <a:gd name="connsiteX13" fmla="*/ 1058333 w 5960665"/>
              <a:gd name="connsiteY13" fmla="*/ 177800 h 4868333"/>
              <a:gd name="connsiteX14" fmla="*/ 1007533 w 5960665"/>
              <a:gd name="connsiteY14" fmla="*/ 211666 h 4868333"/>
              <a:gd name="connsiteX15" fmla="*/ 939800 w 5960665"/>
              <a:gd name="connsiteY15" fmla="*/ 228600 h 4868333"/>
              <a:gd name="connsiteX16" fmla="*/ 880533 w 5960665"/>
              <a:gd name="connsiteY16" fmla="*/ 262466 h 4868333"/>
              <a:gd name="connsiteX17" fmla="*/ 855133 w 5960665"/>
              <a:gd name="connsiteY17" fmla="*/ 287866 h 4868333"/>
              <a:gd name="connsiteX18" fmla="*/ 821267 w 5960665"/>
              <a:gd name="connsiteY18" fmla="*/ 304800 h 4868333"/>
              <a:gd name="connsiteX19" fmla="*/ 728133 w 5960665"/>
              <a:gd name="connsiteY19" fmla="*/ 364066 h 4868333"/>
              <a:gd name="connsiteX20" fmla="*/ 694267 w 5960665"/>
              <a:gd name="connsiteY20" fmla="*/ 423333 h 4868333"/>
              <a:gd name="connsiteX21" fmla="*/ 677333 w 5960665"/>
              <a:gd name="connsiteY21" fmla="*/ 855133 h 4868333"/>
              <a:gd name="connsiteX22" fmla="*/ 668867 w 5960665"/>
              <a:gd name="connsiteY22" fmla="*/ 956733 h 4868333"/>
              <a:gd name="connsiteX23" fmla="*/ 651933 w 5960665"/>
              <a:gd name="connsiteY23" fmla="*/ 1016000 h 4868333"/>
              <a:gd name="connsiteX24" fmla="*/ 626533 w 5960665"/>
              <a:gd name="connsiteY24" fmla="*/ 1193800 h 4868333"/>
              <a:gd name="connsiteX25" fmla="*/ 618067 w 5960665"/>
              <a:gd name="connsiteY25" fmla="*/ 1219200 h 4868333"/>
              <a:gd name="connsiteX26" fmla="*/ 609600 w 5960665"/>
              <a:gd name="connsiteY26" fmla="*/ 1261533 h 4868333"/>
              <a:gd name="connsiteX27" fmla="*/ 601133 w 5960665"/>
              <a:gd name="connsiteY27" fmla="*/ 1295400 h 4868333"/>
              <a:gd name="connsiteX28" fmla="*/ 575733 w 5960665"/>
              <a:gd name="connsiteY28" fmla="*/ 1303866 h 4868333"/>
              <a:gd name="connsiteX29" fmla="*/ 457200 w 5960665"/>
              <a:gd name="connsiteY29" fmla="*/ 1320800 h 4868333"/>
              <a:gd name="connsiteX30" fmla="*/ 414867 w 5960665"/>
              <a:gd name="connsiteY30" fmla="*/ 1346200 h 4868333"/>
              <a:gd name="connsiteX31" fmla="*/ 372533 w 5960665"/>
              <a:gd name="connsiteY31" fmla="*/ 1388533 h 4868333"/>
              <a:gd name="connsiteX32" fmla="*/ 304800 w 5960665"/>
              <a:gd name="connsiteY32" fmla="*/ 1439333 h 4868333"/>
              <a:gd name="connsiteX33" fmla="*/ 237067 w 5960665"/>
              <a:gd name="connsiteY33" fmla="*/ 1524000 h 4868333"/>
              <a:gd name="connsiteX34" fmla="*/ 237067 w 5960665"/>
              <a:gd name="connsiteY34" fmla="*/ 1524000 h 4868333"/>
              <a:gd name="connsiteX35" fmla="*/ 220133 w 5960665"/>
              <a:gd name="connsiteY35" fmla="*/ 1549400 h 4868333"/>
              <a:gd name="connsiteX36" fmla="*/ 143933 w 5960665"/>
              <a:gd name="connsiteY36" fmla="*/ 1625600 h 4868333"/>
              <a:gd name="connsiteX37" fmla="*/ 101600 w 5960665"/>
              <a:gd name="connsiteY37" fmla="*/ 1676400 h 4868333"/>
              <a:gd name="connsiteX38" fmla="*/ 42333 w 5960665"/>
              <a:gd name="connsiteY38" fmla="*/ 1718733 h 4868333"/>
              <a:gd name="connsiteX39" fmla="*/ 33867 w 5960665"/>
              <a:gd name="connsiteY39" fmla="*/ 1744133 h 4868333"/>
              <a:gd name="connsiteX40" fmla="*/ 0 w 5960665"/>
              <a:gd name="connsiteY40" fmla="*/ 1778000 h 4868333"/>
              <a:gd name="connsiteX41" fmla="*/ 16933 w 5960665"/>
              <a:gd name="connsiteY41" fmla="*/ 1938866 h 4868333"/>
              <a:gd name="connsiteX42" fmla="*/ 50800 w 5960665"/>
              <a:gd name="connsiteY42" fmla="*/ 1989666 h 4868333"/>
              <a:gd name="connsiteX43" fmla="*/ 93133 w 5960665"/>
              <a:gd name="connsiteY43" fmla="*/ 2040466 h 4868333"/>
              <a:gd name="connsiteX44" fmla="*/ 127000 w 5960665"/>
              <a:gd name="connsiteY44" fmla="*/ 2091266 h 4868333"/>
              <a:gd name="connsiteX45" fmla="*/ 177800 w 5960665"/>
              <a:gd name="connsiteY45" fmla="*/ 2150533 h 4868333"/>
              <a:gd name="connsiteX46" fmla="*/ 211667 w 5960665"/>
              <a:gd name="connsiteY46" fmla="*/ 2209800 h 4868333"/>
              <a:gd name="connsiteX47" fmla="*/ 245533 w 5960665"/>
              <a:gd name="connsiteY47" fmla="*/ 2235200 h 4868333"/>
              <a:gd name="connsiteX48" fmla="*/ 270933 w 5960665"/>
              <a:gd name="connsiteY48" fmla="*/ 2277533 h 4868333"/>
              <a:gd name="connsiteX49" fmla="*/ 287867 w 5960665"/>
              <a:gd name="connsiteY49" fmla="*/ 2353733 h 4868333"/>
              <a:gd name="connsiteX50" fmla="*/ 313267 w 5960665"/>
              <a:gd name="connsiteY50" fmla="*/ 2387600 h 4868333"/>
              <a:gd name="connsiteX51" fmla="*/ 313267 w 5960665"/>
              <a:gd name="connsiteY51" fmla="*/ 2641600 h 4868333"/>
              <a:gd name="connsiteX52" fmla="*/ 347133 w 5960665"/>
              <a:gd name="connsiteY52" fmla="*/ 2946400 h 4868333"/>
              <a:gd name="connsiteX53" fmla="*/ 381000 w 5960665"/>
              <a:gd name="connsiteY53" fmla="*/ 3031066 h 4868333"/>
              <a:gd name="connsiteX54" fmla="*/ 406400 w 5960665"/>
              <a:gd name="connsiteY54" fmla="*/ 3107266 h 4868333"/>
              <a:gd name="connsiteX55" fmla="*/ 431800 w 5960665"/>
              <a:gd name="connsiteY55" fmla="*/ 3166533 h 4868333"/>
              <a:gd name="connsiteX56" fmla="*/ 457200 w 5960665"/>
              <a:gd name="connsiteY56" fmla="*/ 3183466 h 4868333"/>
              <a:gd name="connsiteX57" fmla="*/ 533400 w 5960665"/>
              <a:gd name="connsiteY57" fmla="*/ 3293533 h 4868333"/>
              <a:gd name="connsiteX58" fmla="*/ 558800 w 5960665"/>
              <a:gd name="connsiteY58" fmla="*/ 3327400 h 4868333"/>
              <a:gd name="connsiteX59" fmla="*/ 626533 w 5960665"/>
              <a:gd name="connsiteY59" fmla="*/ 3352800 h 4868333"/>
              <a:gd name="connsiteX60" fmla="*/ 651933 w 5960665"/>
              <a:gd name="connsiteY60" fmla="*/ 3369733 h 4868333"/>
              <a:gd name="connsiteX61" fmla="*/ 728133 w 5960665"/>
              <a:gd name="connsiteY61" fmla="*/ 3412066 h 4868333"/>
              <a:gd name="connsiteX62" fmla="*/ 795867 w 5960665"/>
              <a:gd name="connsiteY62" fmla="*/ 3462866 h 4868333"/>
              <a:gd name="connsiteX63" fmla="*/ 821267 w 5960665"/>
              <a:gd name="connsiteY63" fmla="*/ 3479800 h 4868333"/>
              <a:gd name="connsiteX64" fmla="*/ 855133 w 5960665"/>
              <a:gd name="connsiteY64" fmla="*/ 3505200 h 4868333"/>
              <a:gd name="connsiteX65" fmla="*/ 880533 w 5960665"/>
              <a:gd name="connsiteY65" fmla="*/ 3522133 h 4868333"/>
              <a:gd name="connsiteX66" fmla="*/ 897467 w 5960665"/>
              <a:gd name="connsiteY66" fmla="*/ 3539066 h 4868333"/>
              <a:gd name="connsiteX67" fmla="*/ 922867 w 5960665"/>
              <a:gd name="connsiteY67" fmla="*/ 3547533 h 4868333"/>
              <a:gd name="connsiteX68" fmla="*/ 999067 w 5960665"/>
              <a:gd name="connsiteY68" fmla="*/ 3615266 h 4868333"/>
              <a:gd name="connsiteX69" fmla="*/ 1049867 w 5960665"/>
              <a:gd name="connsiteY69" fmla="*/ 3657600 h 4868333"/>
              <a:gd name="connsiteX70" fmla="*/ 1126067 w 5960665"/>
              <a:gd name="connsiteY70" fmla="*/ 3699933 h 4868333"/>
              <a:gd name="connsiteX71" fmla="*/ 1185333 w 5960665"/>
              <a:gd name="connsiteY71" fmla="*/ 3759200 h 4868333"/>
              <a:gd name="connsiteX72" fmla="*/ 1202267 w 5960665"/>
              <a:gd name="connsiteY72" fmla="*/ 3776133 h 4868333"/>
              <a:gd name="connsiteX73" fmla="*/ 1236133 w 5960665"/>
              <a:gd name="connsiteY73" fmla="*/ 3793066 h 4868333"/>
              <a:gd name="connsiteX74" fmla="*/ 1278467 w 5960665"/>
              <a:gd name="connsiteY74" fmla="*/ 3835400 h 4868333"/>
              <a:gd name="connsiteX75" fmla="*/ 1295400 w 5960665"/>
              <a:gd name="connsiteY75" fmla="*/ 3860800 h 4868333"/>
              <a:gd name="connsiteX76" fmla="*/ 1320800 w 5960665"/>
              <a:gd name="connsiteY76" fmla="*/ 3877733 h 4868333"/>
              <a:gd name="connsiteX77" fmla="*/ 1346200 w 5960665"/>
              <a:gd name="connsiteY77" fmla="*/ 3911600 h 4868333"/>
              <a:gd name="connsiteX78" fmla="*/ 1363133 w 5960665"/>
              <a:gd name="connsiteY78" fmla="*/ 3937000 h 4868333"/>
              <a:gd name="connsiteX79" fmla="*/ 1388533 w 5960665"/>
              <a:gd name="connsiteY79" fmla="*/ 3962400 h 4868333"/>
              <a:gd name="connsiteX80" fmla="*/ 1413933 w 5960665"/>
              <a:gd name="connsiteY80" fmla="*/ 4224866 h 4868333"/>
              <a:gd name="connsiteX81" fmla="*/ 1439333 w 5960665"/>
              <a:gd name="connsiteY81" fmla="*/ 4275666 h 4868333"/>
              <a:gd name="connsiteX82" fmla="*/ 1481667 w 5960665"/>
              <a:gd name="connsiteY82" fmla="*/ 4360333 h 4868333"/>
              <a:gd name="connsiteX83" fmla="*/ 1507067 w 5960665"/>
              <a:gd name="connsiteY83" fmla="*/ 4411133 h 4868333"/>
              <a:gd name="connsiteX84" fmla="*/ 1566333 w 5960665"/>
              <a:gd name="connsiteY84" fmla="*/ 4470400 h 4868333"/>
              <a:gd name="connsiteX85" fmla="*/ 1651000 w 5960665"/>
              <a:gd name="connsiteY85" fmla="*/ 4563533 h 4868333"/>
              <a:gd name="connsiteX86" fmla="*/ 1676400 w 5960665"/>
              <a:gd name="connsiteY86" fmla="*/ 4580466 h 4868333"/>
              <a:gd name="connsiteX87" fmla="*/ 1718733 w 5960665"/>
              <a:gd name="connsiteY87" fmla="*/ 4597400 h 4868333"/>
              <a:gd name="connsiteX88" fmla="*/ 1761067 w 5960665"/>
              <a:gd name="connsiteY88" fmla="*/ 4631266 h 4868333"/>
              <a:gd name="connsiteX89" fmla="*/ 1794933 w 5960665"/>
              <a:gd name="connsiteY89" fmla="*/ 4639733 h 4868333"/>
              <a:gd name="connsiteX90" fmla="*/ 1837267 w 5960665"/>
              <a:gd name="connsiteY90" fmla="*/ 4656666 h 4868333"/>
              <a:gd name="connsiteX91" fmla="*/ 1879600 w 5960665"/>
              <a:gd name="connsiteY91" fmla="*/ 4682066 h 4868333"/>
              <a:gd name="connsiteX92" fmla="*/ 1972733 w 5960665"/>
              <a:gd name="connsiteY92" fmla="*/ 4699000 h 4868333"/>
              <a:gd name="connsiteX93" fmla="*/ 2116667 w 5960665"/>
              <a:gd name="connsiteY93" fmla="*/ 4724400 h 4868333"/>
              <a:gd name="connsiteX94" fmla="*/ 2252133 w 5960665"/>
              <a:gd name="connsiteY94" fmla="*/ 4741333 h 4868333"/>
              <a:gd name="connsiteX95" fmla="*/ 2286000 w 5960665"/>
              <a:gd name="connsiteY95" fmla="*/ 4749800 h 4868333"/>
              <a:gd name="connsiteX96" fmla="*/ 2794000 w 5960665"/>
              <a:gd name="connsiteY96" fmla="*/ 4758266 h 4868333"/>
              <a:gd name="connsiteX97" fmla="*/ 3124200 w 5960665"/>
              <a:gd name="connsiteY97" fmla="*/ 4792133 h 4868333"/>
              <a:gd name="connsiteX98" fmla="*/ 3225800 w 5960665"/>
              <a:gd name="connsiteY98" fmla="*/ 4800600 h 4868333"/>
              <a:gd name="connsiteX99" fmla="*/ 3310467 w 5960665"/>
              <a:gd name="connsiteY99" fmla="*/ 4817533 h 4868333"/>
              <a:gd name="connsiteX100" fmla="*/ 3378200 w 5960665"/>
              <a:gd name="connsiteY100" fmla="*/ 4826000 h 4868333"/>
              <a:gd name="connsiteX101" fmla="*/ 3539067 w 5960665"/>
              <a:gd name="connsiteY101" fmla="*/ 4859866 h 4868333"/>
              <a:gd name="connsiteX102" fmla="*/ 3564467 w 5960665"/>
              <a:gd name="connsiteY102" fmla="*/ 4868333 h 4868333"/>
              <a:gd name="connsiteX103" fmla="*/ 3572933 w 5960665"/>
              <a:gd name="connsiteY103" fmla="*/ 4842933 h 4868333"/>
              <a:gd name="connsiteX104" fmla="*/ 3683000 w 5960665"/>
              <a:gd name="connsiteY104" fmla="*/ 4766733 h 4868333"/>
              <a:gd name="connsiteX105" fmla="*/ 3894667 w 5960665"/>
              <a:gd name="connsiteY105" fmla="*/ 4673600 h 4868333"/>
              <a:gd name="connsiteX106" fmla="*/ 4267200 w 5960665"/>
              <a:gd name="connsiteY106" fmla="*/ 4529666 h 4868333"/>
              <a:gd name="connsiteX107" fmla="*/ 4470400 w 5960665"/>
              <a:gd name="connsiteY107" fmla="*/ 4478866 h 4868333"/>
              <a:gd name="connsiteX108" fmla="*/ 5071533 w 5960665"/>
              <a:gd name="connsiteY108" fmla="*/ 4461933 h 4868333"/>
              <a:gd name="connsiteX109" fmla="*/ 5147733 w 5960665"/>
              <a:gd name="connsiteY109" fmla="*/ 4436533 h 4868333"/>
              <a:gd name="connsiteX110" fmla="*/ 5232400 w 5960665"/>
              <a:gd name="connsiteY110" fmla="*/ 4360333 h 4868333"/>
              <a:gd name="connsiteX111" fmla="*/ 5266267 w 5960665"/>
              <a:gd name="connsiteY111" fmla="*/ 4309533 h 4868333"/>
              <a:gd name="connsiteX112" fmla="*/ 5359400 w 5960665"/>
              <a:gd name="connsiteY112" fmla="*/ 4174066 h 4868333"/>
              <a:gd name="connsiteX113" fmla="*/ 5444067 w 5960665"/>
              <a:gd name="connsiteY113" fmla="*/ 4047066 h 4868333"/>
              <a:gd name="connsiteX114" fmla="*/ 5477933 w 5960665"/>
              <a:gd name="connsiteY114" fmla="*/ 4013200 h 4868333"/>
              <a:gd name="connsiteX115" fmla="*/ 5520267 w 5960665"/>
              <a:gd name="connsiteY115" fmla="*/ 3928533 h 4868333"/>
              <a:gd name="connsiteX116" fmla="*/ 5579533 w 5960665"/>
              <a:gd name="connsiteY116" fmla="*/ 3632200 h 4868333"/>
              <a:gd name="connsiteX117" fmla="*/ 5681133 w 5960665"/>
              <a:gd name="connsiteY117" fmla="*/ 3429000 h 4868333"/>
              <a:gd name="connsiteX118" fmla="*/ 5706533 w 5960665"/>
              <a:gd name="connsiteY118" fmla="*/ 3352800 h 4868333"/>
              <a:gd name="connsiteX119" fmla="*/ 5748867 w 5960665"/>
              <a:gd name="connsiteY119" fmla="*/ 3318933 h 4868333"/>
              <a:gd name="connsiteX120" fmla="*/ 5774267 w 5960665"/>
              <a:gd name="connsiteY120" fmla="*/ 3268133 h 4868333"/>
              <a:gd name="connsiteX121" fmla="*/ 5799667 w 5960665"/>
              <a:gd name="connsiteY121" fmla="*/ 3251200 h 4868333"/>
              <a:gd name="connsiteX122" fmla="*/ 5816600 w 5960665"/>
              <a:gd name="connsiteY122" fmla="*/ 3208866 h 4868333"/>
              <a:gd name="connsiteX123" fmla="*/ 5850467 w 5960665"/>
              <a:gd name="connsiteY123" fmla="*/ 3158066 h 4868333"/>
              <a:gd name="connsiteX124" fmla="*/ 5901267 w 5960665"/>
              <a:gd name="connsiteY124" fmla="*/ 3064933 h 4868333"/>
              <a:gd name="connsiteX125" fmla="*/ 5918200 w 5960665"/>
              <a:gd name="connsiteY125" fmla="*/ 3022600 h 4868333"/>
              <a:gd name="connsiteX126" fmla="*/ 5926667 w 5960665"/>
              <a:gd name="connsiteY126" fmla="*/ 2988733 h 4868333"/>
              <a:gd name="connsiteX127" fmla="*/ 5952067 w 5960665"/>
              <a:gd name="connsiteY127" fmla="*/ 2937933 h 4868333"/>
              <a:gd name="connsiteX128" fmla="*/ 5952067 w 5960665"/>
              <a:gd name="connsiteY128" fmla="*/ 2650066 h 4868333"/>
              <a:gd name="connsiteX129" fmla="*/ 5935133 w 5960665"/>
              <a:gd name="connsiteY129" fmla="*/ 1837266 h 4868333"/>
              <a:gd name="connsiteX130" fmla="*/ 5901267 w 5960665"/>
              <a:gd name="connsiteY130" fmla="*/ 1701800 h 4868333"/>
              <a:gd name="connsiteX131" fmla="*/ 5858933 w 5960665"/>
              <a:gd name="connsiteY131" fmla="*/ 1591733 h 4868333"/>
              <a:gd name="connsiteX132" fmla="*/ 5791200 w 5960665"/>
              <a:gd name="connsiteY132" fmla="*/ 1464733 h 4868333"/>
              <a:gd name="connsiteX133" fmla="*/ 5748867 w 5960665"/>
              <a:gd name="connsiteY133" fmla="*/ 1388533 h 4868333"/>
              <a:gd name="connsiteX134" fmla="*/ 5681133 w 5960665"/>
              <a:gd name="connsiteY134" fmla="*/ 1303866 h 4868333"/>
              <a:gd name="connsiteX135" fmla="*/ 5588000 w 5960665"/>
              <a:gd name="connsiteY135" fmla="*/ 1210733 h 4868333"/>
              <a:gd name="connsiteX136" fmla="*/ 5503333 w 5960665"/>
              <a:gd name="connsiteY136" fmla="*/ 1151466 h 4868333"/>
              <a:gd name="connsiteX137" fmla="*/ 5477933 w 5960665"/>
              <a:gd name="connsiteY137" fmla="*/ 1134533 h 4868333"/>
              <a:gd name="connsiteX138" fmla="*/ 5435600 w 5960665"/>
              <a:gd name="connsiteY138" fmla="*/ 1126066 h 4868333"/>
              <a:gd name="connsiteX139" fmla="*/ 5367867 w 5960665"/>
              <a:gd name="connsiteY139" fmla="*/ 1092200 h 4868333"/>
              <a:gd name="connsiteX140" fmla="*/ 5274733 w 5960665"/>
              <a:gd name="connsiteY140" fmla="*/ 1041400 h 4868333"/>
              <a:gd name="connsiteX141" fmla="*/ 5198533 w 5960665"/>
              <a:gd name="connsiteY141" fmla="*/ 973666 h 4868333"/>
              <a:gd name="connsiteX142" fmla="*/ 5105400 w 5960665"/>
              <a:gd name="connsiteY142" fmla="*/ 872066 h 4868333"/>
              <a:gd name="connsiteX143" fmla="*/ 4995333 w 5960665"/>
              <a:gd name="connsiteY143" fmla="*/ 778933 h 4868333"/>
              <a:gd name="connsiteX144" fmla="*/ 4936067 w 5960665"/>
              <a:gd name="connsiteY144" fmla="*/ 668866 h 4868333"/>
              <a:gd name="connsiteX145" fmla="*/ 4919133 w 5960665"/>
              <a:gd name="connsiteY145" fmla="*/ 643466 h 4868333"/>
              <a:gd name="connsiteX146" fmla="*/ 4893733 w 5960665"/>
              <a:gd name="connsiteY146" fmla="*/ 618066 h 4868333"/>
              <a:gd name="connsiteX147" fmla="*/ 4876800 w 5960665"/>
              <a:gd name="connsiteY147" fmla="*/ 584200 h 4868333"/>
              <a:gd name="connsiteX148" fmla="*/ 4851400 w 5960665"/>
              <a:gd name="connsiteY148" fmla="*/ 550333 h 4868333"/>
              <a:gd name="connsiteX149" fmla="*/ 4809067 w 5960665"/>
              <a:gd name="connsiteY149" fmla="*/ 482600 h 4868333"/>
              <a:gd name="connsiteX150" fmla="*/ 4800600 w 5960665"/>
              <a:gd name="connsiteY150" fmla="*/ 457200 h 4868333"/>
              <a:gd name="connsiteX151" fmla="*/ 4724400 w 5960665"/>
              <a:gd name="connsiteY151" fmla="*/ 406400 h 4868333"/>
              <a:gd name="connsiteX152" fmla="*/ 4690533 w 5960665"/>
              <a:gd name="connsiteY152" fmla="*/ 397933 h 4868333"/>
              <a:gd name="connsiteX153" fmla="*/ 4656667 w 5960665"/>
              <a:gd name="connsiteY153" fmla="*/ 381000 h 4868333"/>
              <a:gd name="connsiteX154" fmla="*/ 4521200 w 5960665"/>
              <a:gd name="connsiteY154" fmla="*/ 364066 h 4868333"/>
              <a:gd name="connsiteX155" fmla="*/ 4394200 w 5960665"/>
              <a:gd name="connsiteY155" fmla="*/ 355600 h 4868333"/>
              <a:gd name="connsiteX156" fmla="*/ 4182533 w 5960665"/>
              <a:gd name="connsiteY156" fmla="*/ 347133 h 4868333"/>
              <a:gd name="connsiteX157" fmla="*/ 3996267 w 5960665"/>
              <a:gd name="connsiteY157" fmla="*/ 321733 h 4868333"/>
              <a:gd name="connsiteX158" fmla="*/ 3716867 w 5960665"/>
              <a:gd name="connsiteY158" fmla="*/ 304800 h 4868333"/>
              <a:gd name="connsiteX159" fmla="*/ 3606800 w 5960665"/>
              <a:gd name="connsiteY159" fmla="*/ 296333 h 4868333"/>
              <a:gd name="connsiteX160" fmla="*/ 3522133 w 5960665"/>
              <a:gd name="connsiteY160" fmla="*/ 279400 h 4868333"/>
              <a:gd name="connsiteX161" fmla="*/ 3479800 w 5960665"/>
              <a:gd name="connsiteY161" fmla="*/ 270933 h 4868333"/>
              <a:gd name="connsiteX162" fmla="*/ 3437467 w 5960665"/>
              <a:gd name="connsiteY162" fmla="*/ 254000 h 4868333"/>
              <a:gd name="connsiteX163" fmla="*/ 3149600 w 5960665"/>
              <a:gd name="connsiteY163" fmla="*/ 237066 h 4868333"/>
              <a:gd name="connsiteX164" fmla="*/ 3081867 w 5960665"/>
              <a:gd name="connsiteY164" fmla="*/ 220133 h 4868333"/>
              <a:gd name="connsiteX165" fmla="*/ 3056467 w 5960665"/>
              <a:gd name="connsiteY165" fmla="*/ 211666 h 4868333"/>
              <a:gd name="connsiteX166" fmla="*/ 3005667 w 5960665"/>
              <a:gd name="connsiteY166" fmla="*/ 152400 h 4868333"/>
              <a:gd name="connsiteX167" fmla="*/ 2971800 w 5960665"/>
              <a:gd name="connsiteY167" fmla="*/ 127000 h 4868333"/>
              <a:gd name="connsiteX168" fmla="*/ 2954867 w 5960665"/>
              <a:gd name="connsiteY168" fmla="*/ 110066 h 4868333"/>
              <a:gd name="connsiteX169" fmla="*/ 2904067 w 5960665"/>
              <a:gd name="connsiteY169" fmla="*/ 84666 h 4868333"/>
              <a:gd name="connsiteX170" fmla="*/ 2709333 w 5960665"/>
              <a:gd name="connsiteY170" fmla="*/ 84666 h 4868333"/>
              <a:gd name="connsiteX171" fmla="*/ 2760133 w 5960665"/>
              <a:gd name="connsiteY171" fmla="*/ 101600 h 4868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5960665" h="4868333">
                <a:moveTo>
                  <a:pt x="2760133" y="101600"/>
                </a:moveTo>
                <a:lnTo>
                  <a:pt x="2760133" y="101600"/>
                </a:lnTo>
                <a:cubicBezTo>
                  <a:pt x="2726266" y="95955"/>
                  <a:pt x="2692602" y="88925"/>
                  <a:pt x="2658533" y="84666"/>
                </a:cubicBezTo>
                <a:cubicBezTo>
                  <a:pt x="2624811" y="80451"/>
                  <a:pt x="2590575" y="81006"/>
                  <a:pt x="2556933" y="76200"/>
                </a:cubicBezTo>
                <a:cubicBezTo>
                  <a:pt x="2301725" y="39742"/>
                  <a:pt x="2697134" y="77298"/>
                  <a:pt x="2379133" y="50800"/>
                </a:cubicBezTo>
                <a:cubicBezTo>
                  <a:pt x="2353733" y="42333"/>
                  <a:pt x="2329187" y="30651"/>
                  <a:pt x="2302933" y="25400"/>
                </a:cubicBezTo>
                <a:cubicBezTo>
                  <a:pt x="2274380" y="19689"/>
                  <a:pt x="2081783" y="8932"/>
                  <a:pt x="2074333" y="8466"/>
                </a:cubicBezTo>
                <a:cubicBezTo>
                  <a:pt x="2060222" y="5644"/>
                  <a:pt x="2046390" y="0"/>
                  <a:pt x="2032000" y="0"/>
                </a:cubicBezTo>
                <a:cubicBezTo>
                  <a:pt x="1727671" y="0"/>
                  <a:pt x="1747992" y="383"/>
                  <a:pt x="1549400" y="16933"/>
                </a:cubicBezTo>
                <a:cubicBezTo>
                  <a:pt x="1536036" y="20274"/>
                  <a:pt x="1417702" y="48659"/>
                  <a:pt x="1388533" y="59266"/>
                </a:cubicBezTo>
                <a:cubicBezTo>
                  <a:pt x="1376672" y="63579"/>
                  <a:pt x="1366756" y="72573"/>
                  <a:pt x="1354667" y="76200"/>
                </a:cubicBezTo>
                <a:cubicBezTo>
                  <a:pt x="1343995" y="79402"/>
                  <a:pt x="1251329" y="92172"/>
                  <a:pt x="1244600" y="93133"/>
                </a:cubicBezTo>
                <a:cubicBezTo>
                  <a:pt x="1187231" y="112255"/>
                  <a:pt x="1179276" y="113095"/>
                  <a:pt x="1117600" y="143933"/>
                </a:cubicBezTo>
                <a:cubicBezTo>
                  <a:pt x="1097249" y="154109"/>
                  <a:pt x="1077711" y="165875"/>
                  <a:pt x="1058333" y="177800"/>
                </a:cubicBezTo>
                <a:cubicBezTo>
                  <a:pt x="1041001" y="188466"/>
                  <a:pt x="1026239" y="203649"/>
                  <a:pt x="1007533" y="211666"/>
                </a:cubicBezTo>
                <a:cubicBezTo>
                  <a:pt x="986142" y="220834"/>
                  <a:pt x="962378" y="222955"/>
                  <a:pt x="939800" y="228600"/>
                </a:cubicBezTo>
                <a:cubicBezTo>
                  <a:pt x="920044" y="239889"/>
                  <a:pt x="899173" y="249418"/>
                  <a:pt x="880533" y="262466"/>
                </a:cubicBezTo>
                <a:cubicBezTo>
                  <a:pt x="870724" y="269332"/>
                  <a:pt x="864876" y="280906"/>
                  <a:pt x="855133" y="287866"/>
                </a:cubicBezTo>
                <a:cubicBezTo>
                  <a:pt x="844863" y="295202"/>
                  <a:pt x="832169" y="298440"/>
                  <a:pt x="821267" y="304800"/>
                </a:cubicBezTo>
                <a:cubicBezTo>
                  <a:pt x="783080" y="327076"/>
                  <a:pt x="761096" y="342091"/>
                  <a:pt x="728133" y="364066"/>
                </a:cubicBezTo>
                <a:cubicBezTo>
                  <a:pt x="720812" y="375047"/>
                  <a:pt x="695144" y="411275"/>
                  <a:pt x="694267" y="423333"/>
                </a:cubicBezTo>
                <a:cubicBezTo>
                  <a:pt x="683819" y="566998"/>
                  <a:pt x="684184" y="711252"/>
                  <a:pt x="677333" y="855133"/>
                </a:cubicBezTo>
                <a:cubicBezTo>
                  <a:pt x="675717" y="889079"/>
                  <a:pt x="673082" y="923011"/>
                  <a:pt x="668867" y="956733"/>
                </a:cubicBezTo>
                <a:cubicBezTo>
                  <a:pt x="666741" y="973743"/>
                  <a:pt x="657557" y="999130"/>
                  <a:pt x="651933" y="1016000"/>
                </a:cubicBezTo>
                <a:cubicBezTo>
                  <a:pt x="646961" y="1055777"/>
                  <a:pt x="639578" y="1141619"/>
                  <a:pt x="626533" y="1193800"/>
                </a:cubicBezTo>
                <a:cubicBezTo>
                  <a:pt x="624369" y="1202458"/>
                  <a:pt x="620231" y="1210542"/>
                  <a:pt x="618067" y="1219200"/>
                </a:cubicBezTo>
                <a:cubicBezTo>
                  <a:pt x="614577" y="1233161"/>
                  <a:pt x="612722" y="1247485"/>
                  <a:pt x="609600" y="1261533"/>
                </a:cubicBezTo>
                <a:cubicBezTo>
                  <a:pt x="607076" y="1272892"/>
                  <a:pt x="608402" y="1286314"/>
                  <a:pt x="601133" y="1295400"/>
                </a:cubicBezTo>
                <a:cubicBezTo>
                  <a:pt x="595558" y="1302369"/>
                  <a:pt x="584522" y="1302315"/>
                  <a:pt x="575733" y="1303866"/>
                </a:cubicBezTo>
                <a:cubicBezTo>
                  <a:pt x="536428" y="1310802"/>
                  <a:pt x="496711" y="1315155"/>
                  <a:pt x="457200" y="1320800"/>
                </a:cubicBezTo>
                <a:cubicBezTo>
                  <a:pt x="443089" y="1329267"/>
                  <a:pt x="427717" y="1335920"/>
                  <a:pt x="414867" y="1346200"/>
                </a:cubicBezTo>
                <a:cubicBezTo>
                  <a:pt x="399284" y="1358666"/>
                  <a:pt x="388116" y="1376066"/>
                  <a:pt x="372533" y="1388533"/>
                </a:cubicBezTo>
                <a:cubicBezTo>
                  <a:pt x="322254" y="1428757"/>
                  <a:pt x="345236" y="1412376"/>
                  <a:pt x="304800" y="1439333"/>
                </a:cubicBezTo>
                <a:cubicBezTo>
                  <a:pt x="277158" y="1494619"/>
                  <a:pt x="296792" y="1464275"/>
                  <a:pt x="237067" y="1524000"/>
                </a:cubicBezTo>
                <a:lnTo>
                  <a:pt x="237067" y="1524000"/>
                </a:lnTo>
                <a:cubicBezTo>
                  <a:pt x="231422" y="1532467"/>
                  <a:pt x="227009" y="1541899"/>
                  <a:pt x="220133" y="1549400"/>
                </a:cubicBezTo>
                <a:cubicBezTo>
                  <a:pt x="195860" y="1575879"/>
                  <a:pt x="165486" y="1596863"/>
                  <a:pt x="143933" y="1625600"/>
                </a:cubicBezTo>
                <a:cubicBezTo>
                  <a:pt x="135704" y="1636572"/>
                  <a:pt x="116088" y="1666051"/>
                  <a:pt x="101600" y="1676400"/>
                </a:cubicBezTo>
                <a:cubicBezTo>
                  <a:pt x="32743" y="1725585"/>
                  <a:pt x="80450" y="1680619"/>
                  <a:pt x="42333" y="1718733"/>
                </a:cubicBezTo>
                <a:cubicBezTo>
                  <a:pt x="39511" y="1727200"/>
                  <a:pt x="39054" y="1736871"/>
                  <a:pt x="33867" y="1744133"/>
                </a:cubicBezTo>
                <a:cubicBezTo>
                  <a:pt x="24588" y="1757124"/>
                  <a:pt x="0" y="1778000"/>
                  <a:pt x="0" y="1778000"/>
                </a:cubicBezTo>
                <a:cubicBezTo>
                  <a:pt x="5644" y="1831622"/>
                  <a:pt x="9648" y="1885442"/>
                  <a:pt x="16933" y="1938866"/>
                </a:cubicBezTo>
                <a:cubicBezTo>
                  <a:pt x="21300" y="1970888"/>
                  <a:pt x="29671" y="1964310"/>
                  <a:pt x="50800" y="1989666"/>
                </a:cubicBezTo>
                <a:cubicBezTo>
                  <a:pt x="109737" y="2060392"/>
                  <a:pt x="18926" y="1966259"/>
                  <a:pt x="93133" y="2040466"/>
                </a:cubicBezTo>
                <a:cubicBezTo>
                  <a:pt x="111296" y="2094954"/>
                  <a:pt x="87361" y="2035770"/>
                  <a:pt x="127000" y="2091266"/>
                </a:cubicBezTo>
                <a:cubicBezTo>
                  <a:pt x="171700" y="2153846"/>
                  <a:pt x="109847" y="2099569"/>
                  <a:pt x="177800" y="2150533"/>
                </a:cubicBezTo>
                <a:cubicBezTo>
                  <a:pt x="184442" y="2163818"/>
                  <a:pt x="199697" y="2197830"/>
                  <a:pt x="211667" y="2209800"/>
                </a:cubicBezTo>
                <a:cubicBezTo>
                  <a:pt x="221645" y="2219778"/>
                  <a:pt x="234244" y="2226733"/>
                  <a:pt x="245533" y="2235200"/>
                </a:cubicBezTo>
                <a:cubicBezTo>
                  <a:pt x="254000" y="2249311"/>
                  <a:pt x="263574" y="2262814"/>
                  <a:pt x="270933" y="2277533"/>
                </a:cubicBezTo>
                <a:cubicBezTo>
                  <a:pt x="293189" y="2322045"/>
                  <a:pt x="261851" y="2288694"/>
                  <a:pt x="287867" y="2353733"/>
                </a:cubicBezTo>
                <a:cubicBezTo>
                  <a:pt x="293108" y="2366835"/>
                  <a:pt x="304800" y="2376311"/>
                  <a:pt x="313267" y="2387600"/>
                </a:cubicBezTo>
                <a:cubicBezTo>
                  <a:pt x="335298" y="2585898"/>
                  <a:pt x="306665" y="2291710"/>
                  <a:pt x="313267" y="2641600"/>
                </a:cubicBezTo>
                <a:cubicBezTo>
                  <a:pt x="318132" y="2899418"/>
                  <a:pt x="291527" y="2835185"/>
                  <a:pt x="347133" y="2946400"/>
                </a:cubicBezTo>
                <a:cubicBezTo>
                  <a:pt x="372398" y="3097983"/>
                  <a:pt x="333399" y="2912066"/>
                  <a:pt x="381000" y="3031066"/>
                </a:cubicBezTo>
                <a:cubicBezTo>
                  <a:pt x="426630" y="3145140"/>
                  <a:pt x="358908" y="3036026"/>
                  <a:pt x="406400" y="3107266"/>
                </a:cubicBezTo>
                <a:cubicBezTo>
                  <a:pt x="412877" y="3133173"/>
                  <a:pt x="412311" y="3147044"/>
                  <a:pt x="431800" y="3166533"/>
                </a:cubicBezTo>
                <a:cubicBezTo>
                  <a:pt x="438995" y="3173728"/>
                  <a:pt x="448733" y="3177822"/>
                  <a:pt x="457200" y="3183466"/>
                </a:cubicBezTo>
                <a:cubicBezTo>
                  <a:pt x="558758" y="3352731"/>
                  <a:pt x="468502" y="3217819"/>
                  <a:pt x="533400" y="3293533"/>
                </a:cubicBezTo>
                <a:cubicBezTo>
                  <a:pt x="542583" y="3304247"/>
                  <a:pt x="547511" y="3318933"/>
                  <a:pt x="558800" y="3327400"/>
                </a:cubicBezTo>
                <a:cubicBezTo>
                  <a:pt x="583752" y="3346114"/>
                  <a:pt x="601788" y="3340427"/>
                  <a:pt x="626533" y="3352800"/>
                </a:cubicBezTo>
                <a:cubicBezTo>
                  <a:pt x="635634" y="3357351"/>
                  <a:pt x="642832" y="3365182"/>
                  <a:pt x="651933" y="3369733"/>
                </a:cubicBezTo>
                <a:cubicBezTo>
                  <a:pt x="717931" y="3402732"/>
                  <a:pt x="621357" y="3331985"/>
                  <a:pt x="728133" y="3412066"/>
                </a:cubicBezTo>
                <a:cubicBezTo>
                  <a:pt x="750711" y="3428999"/>
                  <a:pt x="772385" y="3447211"/>
                  <a:pt x="795867" y="3462866"/>
                </a:cubicBezTo>
                <a:cubicBezTo>
                  <a:pt x="804334" y="3468511"/>
                  <a:pt x="812987" y="3473885"/>
                  <a:pt x="821267" y="3479800"/>
                </a:cubicBezTo>
                <a:cubicBezTo>
                  <a:pt x="832749" y="3488002"/>
                  <a:pt x="843650" y="3496998"/>
                  <a:pt x="855133" y="3505200"/>
                </a:cubicBezTo>
                <a:cubicBezTo>
                  <a:pt x="863413" y="3511114"/>
                  <a:pt x="872587" y="3515776"/>
                  <a:pt x="880533" y="3522133"/>
                </a:cubicBezTo>
                <a:cubicBezTo>
                  <a:pt x="886766" y="3527120"/>
                  <a:pt x="890622" y="3534959"/>
                  <a:pt x="897467" y="3539066"/>
                </a:cubicBezTo>
                <a:cubicBezTo>
                  <a:pt x="905120" y="3543658"/>
                  <a:pt x="914400" y="3544711"/>
                  <a:pt x="922867" y="3547533"/>
                </a:cubicBezTo>
                <a:cubicBezTo>
                  <a:pt x="980862" y="3605528"/>
                  <a:pt x="953741" y="3585050"/>
                  <a:pt x="999067" y="3615266"/>
                </a:cubicBezTo>
                <a:cubicBezTo>
                  <a:pt x="1027950" y="3658591"/>
                  <a:pt x="1000761" y="3626908"/>
                  <a:pt x="1049867" y="3657600"/>
                </a:cubicBezTo>
                <a:cubicBezTo>
                  <a:pt x="1121458" y="3702345"/>
                  <a:pt x="1043095" y="3666745"/>
                  <a:pt x="1126067" y="3699933"/>
                </a:cubicBezTo>
                <a:lnTo>
                  <a:pt x="1185333" y="3759200"/>
                </a:lnTo>
                <a:cubicBezTo>
                  <a:pt x="1190978" y="3764845"/>
                  <a:pt x="1195127" y="3772563"/>
                  <a:pt x="1202267" y="3776133"/>
                </a:cubicBezTo>
                <a:cubicBezTo>
                  <a:pt x="1213556" y="3781777"/>
                  <a:pt x="1226171" y="3785317"/>
                  <a:pt x="1236133" y="3793066"/>
                </a:cubicBezTo>
                <a:cubicBezTo>
                  <a:pt x="1251886" y="3805318"/>
                  <a:pt x="1267397" y="3818795"/>
                  <a:pt x="1278467" y="3835400"/>
                </a:cubicBezTo>
                <a:cubicBezTo>
                  <a:pt x="1284111" y="3843867"/>
                  <a:pt x="1288205" y="3853605"/>
                  <a:pt x="1295400" y="3860800"/>
                </a:cubicBezTo>
                <a:cubicBezTo>
                  <a:pt x="1302595" y="3867995"/>
                  <a:pt x="1312333" y="3872089"/>
                  <a:pt x="1320800" y="3877733"/>
                </a:cubicBezTo>
                <a:cubicBezTo>
                  <a:pt x="1329267" y="3889022"/>
                  <a:pt x="1337998" y="3900117"/>
                  <a:pt x="1346200" y="3911600"/>
                </a:cubicBezTo>
                <a:cubicBezTo>
                  <a:pt x="1352114" y="3919880"/>
                  <a:pt x="1356619" y="3929183"/>
                  <a:pt x="1363133" y="3937000"/>
                </a:cubicBezTo>
                <a:cubicBezTo>
                  <a:pt x="1370798" y="3946198"/>
                  <a:pt x="1380066" y="3953933"/>
                  <a:pt x="1388533" y="3962400"/>
                </a:cubicBezTo>
                <a:cubicBezTo>
                  <a:pt x="1393589" y="4088805"/>
                  <a:pt x="1375713" y="4133138"/>
                  <a:pt x="1413933" y="4224866"/>
                </a:cubicBezTo>
                <a:cubicBezTo>
                  <a:pt x="1421215" y="4242342"/>
                  <a:pt x="1430866" y="4258733"/>
                  <a:pt x="1439333" y="4275666"/>
                </a:cubicBezTo>
                <a:cubicBezTo>
                  <a:pt x="1454544" y="4351719"/>
                  <a:pt x="1434792" y="4286673"/>
                  <a:pt x="1481667" y="4360333"/>
                </a:cubicBezTo>
                <a:cubicBezTo>
                  <a:pt x="1491831" y="4376305"/>
                  <a:pt x="1495524" y="4396127"/>
                  <a:pt x="1507067" y="4411133"/>
                </a:cubicBezTo>
                <a:cubicBezTo>
                  <a:pt x="1524101" y="4433278"/>
                  <a:pt x="1548880" y="4448584"/>
                  <a:pt x="1566333" y="4470400"/>
                </a:cubicBezTo>
                <a:cubicBezTo>
                  <a:pt x="1587743" y="4497162"/>
                  <a:pt x="1623754" y="4545370"/>
                  <a:pt x="1651000" y="4563533"/>
                </a:cubicBezTo>
                <a:cubicBezTo>
                  <a:pt x="1659467" y="4569177"/>
                  <a:pt x="1667299" y="4575915"/>
                  <a:pt x="1676400" y="4580466"/>
                </a:cubicBezTo>
                <a:cubicBezTo>
                  <a:pt x="1689994" y="4587263"/>
                  <a:pt x="1705701" y="4589581"/>
                  <a:pt x="1718733" y="4597400"/>
                </a:cubicBezTo>
                <a:cubicBezTo>
                  <a:pt x="1734229" y="4606697"/>
                  <a:pt x="1745270" y="4622490"/>
                  <a:pt x="1761067" y="4631266"/>
                </a:cubicBezTo>
                <a:cubicBezTo>
                  <a:pt x="1771239" y="4636917"/>
                  <a:pt x="1783894" y="4636053"/>
                  <a:pt x="1794933" y="4639733"/>
                </a:cubicBezTo>
                <a:cubicBezTo>
                  <a:pt x="1809351" y="4644539"/>
                  <a:pt x="1823673" y="4649869"/>
                  <a:pt x="1837267" y="4656666"/>
                </a:cubicBezTo>
                <a:cubicBezTo>
                  <a:pt x="1851986" y="4664025"/>
                  <a:pt x="1864562" y="4675382"/>
                  <a:pt x="1879600" y="4682066"/>
                </a:cubicBezTo>
                <a:cubicBezTo>
                  <a:pt x="1898510" y="4690470"/>
                  <a:pt x="1960800" y="4697295"/>
                  <a:pt x="1972733" y="4699000"/>
                </a:cubicBezTo>
                <a:cubicBezTo>
                  <a:pt x="2058879" y="4727715"/>
                  <a:pt x="1995675" y="4710956"/>
                  <a:pt x="2116667" y="4724400"/>
                </a:cubicBezTo>
                <a:cubicBezTo>
                  <a:pt x="2161895" y="4729425"/>
                  <a:pt x="2207985" y="4730296"/>
                  <a:pt x="2252133" y="4741333"/>
                </a:cubicBezTo>
                <a:cubicBezTo>
                  <a:pt x="2263422" y="4744155"/>
                  <a:pt x="2274369" y="4749437"/>
                  <a:pt x="2286000" y="4749800"/>
                </a:cubicBezTo>
                <a:cubicBezTo>
                  <a:pt x="2455274" y="4755090"/>
                  <a:pt x="2624667" y="4755444"/>
                  <a:pt x="2794000" y="4758266"/>
                </a:cubicBezTo>
                <a:cubicBezTo>
                  <a:pt x="2988826" y="4782620"/>
                  <a:pt x="2891711" y="4772205"/>
                  <a:pt x="3124200" y="4792133"/>
                </a:cubicBezTo>
                <a:lnTo>
                  <a:pt x="3225800" y="4800600"/>
                </a:lnTo>
                <a:cubicBezTo>
                  <a:pt x="3254022" y="4806244"/>
                  <a:pt x="3282077" y="4812801"/>
                  <a:pt x="3310467" y="4817533"/>
                </a:cubicBezTo>
                <a:cubicBezTo>
                  <a:pt x="3332911" y="4821274"/>
                  <a:pt x="3355783" y="4822101"/>
                  <a:pt x="3378200" y="4826000"/>
                </a:cubicBezTo>
                <a:cubicBezTo>
                  <a:pt x="3394494" y="4828834"/>
                  <a:pt x="3496232" y="4847628"/>
                  <a:pt x="3539067" y="4859866"/>
                </a:cubicBezTo>
                <a:cubicBezTo>
                  <a:pt x="3547648" y="4862318"/>
                  <a:pt x="3556000" y="4865511"/>
                  <a:pt x="3564467" y="4868333"/>
                </a:cubicBezTo>
                <a:cubicBezTo>
                  <a:pt x="3567289" y="4859866"/>
                  <a:pt x="3567578" y="4850073"/>
                  <a:pt x="3572933" y="4842933"/>
                </a:cubicBezTo>
                <a:cubicBezTo>
                  <a:pt x="3619938" y="4780260"/>
                  <a:pt x="3614088" y="4812675"/>
                  <a:pt x="3683000" y="4766733"/>
                </a:cubicBezTo>
                <a:cubicBezTo>
                  <a:pt x="3797540" y="4690372"/>
                  <a:pt x="3669236" y="4770213"/>
                  <a:pt x="3894667" y="4673600"/>
                </a:cubicBezTo>
                <a:cubicBezTo>
                  <a:pt x="4419771" y="4448556"/>
                  <a:pt x="3784839" y="4690452"/>
                  <a:pt x="4267200" y="4529666"/>
                </a:cubicBezTo>
                <a:cubicBezTo>
                  <a:pt x="4396613" y="4486529"/>
                  <a:pt x="4294052" y="4487068"/>
                  <a:pt x="4470400" y="4478866"/>
                </a:cubicBezTo>
                <a:cubicBezTo>
                  <a:pt x="4670641" y="4469552"/>
                  <a:pt x="4871155" y="4467577"/>
                  <a:pt x="5071533" y="4461933"/>
                </a:cubicBezTo>
                <a:cubicBezTo>
                  <a:pt x="5099431" y="4454958"/>
                  <a:pt x="5121649" y="4451024"/>
                  <a:pt x="5147733" y="4436533"/>
                </a:cubicBezTo>
                <a:cubicBezTo>
                  <a:pt x="5173645" y="4422138"/>
                  <a:pt x="5217634" y="4378052"/>
                  <a:pt x="5232400" y="4360333"/>
                </a:cubicBezTo>
                <a:cubicBezTo>
                  <a:pt x="5245429" y="4344699"/>
                  <a:pt x="5254232" y="4325944"/>
                  <a:pt x="5266267" y="4309533"/>
                </a:cubicBezTo>
                <a:cubicBezTo>
                  <a:pt x="5427528" y="4089630"/>
                  <a:pt x="5247324" y="4350185"/>
                  <a:pt x="5359400" y="4174066"/>
                </a:cubicBezTo>
                <a:cubicBezTo>
                  <a:pt x="5386715" y="4131142"/>
                  <a:pt x="5413886" y="4088026"/>
                  <a:pt x="5444067" y="4047066"/>
                </a:cubicBezTo>
                <a:cubicBezTo>
                  <a:pt x="5453537" y="4034214"/>
                  <a:pt x="5469300" y="4026629"/>
                  <a:pt x="5477933" y="4013200"/>
                </a:cubicBezTo>
                <a:cubicBezTo>
                  <a:pt x="5494996" y="3986658"/>
                  <a:pt x="5520267" y="3928533"/>
                  <a:pt x="5520267" y="3928533"/>
                </a:cubicBezTo>
                <a:cubicBezTo>
                  <a:pt x="5539222" y="3802166"/>
                  <a:pt x="5540897" y="3748107"/>
                  <a:pt x="5579533" y="3632200"/>
                </a:cubicBezTo>
                <a:cubicBezTo>
                  <a:pt x="5629850" y="3481248"/>
                  <a:pt x="5610965" y="3576355"/>
                  <a:pt x="5681133" y="3429000"/>
                </a:cubicBezTo>
                <a:cubicBezTo>
                  <a:pt x="5692644" y="3404827"/>
                  <a:pt x="5695454" y="3377174"/>
                  <a:pt x="5706533" y="3352800"/>
                </a:cubicBezTo>
                <a:cubicBezTo>
                  <a:pt x="5711779" y="3341260"/>
                  <a:pt x="5740896" y="3324247"/>
                  <a:pt x="5748867" y="3318933"/>
                </a:cubicBezTo>
                <a:cubicBezTo>
                  <a:pt x="5757334" y="3302000"/>
                  <a:pt x="5762908" y="3283279"/>
                  <a:pt x="5774267" y="3268133"/>
                </a:cubicBezTo>
                <a:cubicBezTo>
                  <a:pt x="5780372" y="3259993"/>
                  <a:pt x="5793753" y="3259480"/>
                  <a:pt x="5799667" y="3251200"/>
                </a:cubicBezTo>
                <a:cubicBezTo>
                  <a:pt x="5808501" y="3238833"/>
                  <a:pt x="5809322" y="3222209"/>
                  <a:pt x="5816600" y="3208866"/>
                </a:cubicBezTo>
                <a:cubicBezTo>
                  <a:pt x="5826345" y="3191000"/>
                  <a:pt x="5840890" y="3176023"/>
                  <a:pt x="5850467" y="3158066"/>
                </a:cubicBezTo>
                <a:cubicBezTo>
                  <a:pt x="5903479" y="3058669"/>
                  <a:pt x="5860111" y="3106087"/>
                  <a:pt x="5901267" y="3064933"/>
                </a:cubicBezTo>
                <a:cubicBezTo>
                  <a:pt x="5906911" y="3050822"/>
                  <a:pt x="5913394" y="3037018"/>
                  <a:pt x="5918200" y="3022600"/>
                </a:cubicBezTo>
                <a:cubicBezTo>
                  <a:pt x="5921880" y="3011561"/>
                  <a:pt x="5922345" y="2999537"/>
                  <a:pt x="5926667" y="2988733"/>
                </a:cubicBezTo>
                <a:cubicBezTo>
                  <a:pt x="5933698" y="2971155"/>
                  <a:pt x="5943600" y="2954866"/>
                  <a:pt x="5952067" y="2937933"/>
                </a:cubicBezTo>
                <a:cubicBezTo>
                  <a:pt x="5967542" y="2752220"/>
                  <a:pt x="5958697" y="2910836"/>
                  <a:pt x="5952067" y="2650066"/>
                </a:cubicBezTo>
                <a:cubicBezTo>
                  <a:pt x="5945180" y="2379161"/>
                  <a:pt x="5942872" y="2108148"/>
                  <a:pt x="5935133" y="1837266"/>
                </a:cubicBezTo>
                <a:cubicBezTo>
                  <a:pt x="5932749" y="1753813"/>
                  <a:pt x="5929623" y="1772690"/>
                  <a:pt x="5901267" y="1701800"/>
                </a:cubicBezTo>
                <a:cubicBezTo>
                  <a:pt x="5886668" y="1665302"/>
                  <a:pt x="5877431" y="1626418"/>
                  <a:pt x="5858933" y="1591733"/>
                </a:cubicBezTo>
                <a:cubicBezTo>
                  <a:pt x="5836355" y="1549400"/>
                  <a:pt x="5814051" y="1506919"/>
                  <a:pt x="5791200" y="1464733"/>
                </a:cubicBezTo>
                <a:cubicBezTo>
                  <a:pt x="5777361" y="1439184"/>
                  <a:pt x="5769414" y="1409078"/>
                  <a:pt x="5748867" y="1388533"/>
                </a:cubicBezTo>
                <a:cubicBezTo>
                  <a:pt x="5683165" y="1322835"/>
                  <a:pt x="5838585" y="1479843"/>
                  <a:pt x="5681133" y="1303866"/>
                </a:cubicBezTo>
                <a:cubicBezTo>
                  <a:pt x="5651859" y="1271147"/>
                  <a:pt x="5623967" y="1235910"/>
                  <a:pt x="5588000" y="1210733"/>
                </a:cubicBezTo>
                <a:lnTo>
                  <a:pt x="5503333" y="1151466"/>
                </a:lnTo>
                <a:cubicBezTo>
                  <a:pt x="5494967" y="1145674"/>
                  <a:pt x="5487911" y="1136529"/>
                  <a:pt x="5477933" y="1134533"/>
                </a:cubicBezTo>
                <a:lnTo>
                  <a:pt x="5435600" y="1126066"/>
                </a:lnTo>
                <a:cubicBezTo>
                  <a:pt x="5413022" y="1114777"/>
                  <a:pt x="5388870" y="1106202"/>
                  <a:pt x="5367867" y="1092200"/>
                </a:cubicBezTo>
                <a:cubicBezTo>
                  <a:pt x="5304421" y="1049902"/>
                  <a:pt x="5335963" y="1065891"/>
                  <a:pt x="5274733" y="1041400"/>
                </a:cubicBezTo>
                <a:cubicBezTo>
                  <a:pt x="5249333" y="1018822"/>
                  <a:pt x="5222563" y="997697"/>
                  <a:pt x="5198533" y="973666"/>
                </a:cubicBezTo>
                <a:cubicBezTo>
                  <a:pt x="5177431" y="952564"/>
                  <a:pt x="5134577" y="895938"/>
                  <a:pt x="5105400" y="872066"/>
                </a:cubicBezTo>
                <a:cubicBezTo>
                  <a:pt x="4981644" y="770812"/>
                  <a:pt x="5107690" y="891290"/>
                  <a:pt x="4995333" y="778933"/>
                </a:cubicBezTo>
                <a:cubicBezTo>
                  <a:pt x="4971721" y="731708"/>
                  <a:pt x="4969990" y="727020"/>
                  <a:pt x="4936067" y="668866"/>
                </a:cubicBezTo>
                <a:cubicBezTo>
                  <a:pt x="4930940" y="660076"/>
                  <a:pt x="4925647" y="651283"/>
                  <a:pt x="4919133" y="643466"/>
                </a:cubicBezTo>
                <a:cubicBezTo>
                  <a:pt x="4911468" y="634268"/>
                  <a:pt x="4900693" y="627809"/>
                  <a:pt x="4893733" y="618066"/>
                </a:cubicBezTo>
                <a:cubicBezTo>
                  <a:pt x="4886397" y="607796"/>
                  <a:pt x="4883489" y="594903"/>
                  <a:pt x="4876800" y="584200"/>
                </a:cubicBezTo>
                <a:cubicBezTo>
                  <a:pt x="4869321" y="572234"/>
                  <a:pt x="4859867" y="561622"/>
                  <a:pt x="4851400" y="550333"/>
                </a:cubicBezTo>
                <a:cubicBezTo>
                  <a:pt x="4834340" y="482097"/>
                  <a:pt x="4857637" y="550598"/>
                  <a:pt x="4809067" y="482600"/>
                </a:cubicBezTo>
                <a:cubicBezTo>
                  <a:pt x="4803880" y="475338"/>
                  <a:pt x="4806313" y="464056"/>
                  <a:pt x="4800600" y="457200"/>
                </a:cubicBezTo>
                <a:cubicBezTo>
                  <a:pt x="4791190" y="445908"/>
                  <a:pt x="4734959" y="411093"/>
                  <a:pt x="4724400" y="406400"/>
                </a:cubicBezTo>
                <a:cubicBezTo>
                  <a:pt x="4713766" y="401674"/>
                  <a:pt x="4701429" y="402019"/>
                  <a:pt x="4690533" y="397933"/>
                </a:cubicBezTo>
                <a:cubicBezTo>
                  <a:pt x="4678715" y="393501"/>
                  <a:pt x="4668485" y="385432"/>
                  <a:pt x="4656667" y="381000"/>
                </a:cubicBezTo>
                <a:cubicBezTo>
                  <a:pt x="4618785" y="366794"/>
                  <a:pt x="4549835" y="366187"/>
                  <a:pt x="4521200" y="364066"/>
                </a:cubicBezTo>
                <a:lnTo>
                  <a:pt x="4394200" y="355600"/>
                </a:lnTo>
                <a:lnTo>
                  <a:pt x="4182533" y="347133"/>
                </a:lnTo>
                <a:cubicBezTo>
                  <a:pt x="4119202" y="336577"/>
                  <a:pt x="4062996" y="326500"/>
                  <a:pt x="3996267" y="321733"/>
                </a:cubicBezTo>
                <a:cubicBezTo>
                  <a:pt x="3660776" y="297769"/>
                  <a:pt x="4138785" y="331169"/>
                  <a:pt x="3716867" y="304800"/>
                </a:cubicBezTo>
                <a:cubicBezTo>
                  <a:pt x="3680141" y="302505"/>
                  <a:pt x="3643489" y="299155"/>
                  <a:pt x="3606800" y="296333"/>
                </a:cubicBezTo>
                <a:lnTo>
                  <a:pt x="3522133" y="279400"/>
                </a:lnTo>
                <a:cubicBezTo>
                  <a:pt x="3508022" y="276578"/>
                  <a:pt x="3493161" y="276277"/>
                  <a:pt x="3479800" y="270933"/>
                </a:cubicBezTo>
                <a:cubicBezTo>
                  <a:pt x="3465689" y="265289"/>
                  <a:pt x="3452434" y="256641"/>
                  <a:pt x="3437467" y="254000"/>
                </a:cubicBezTo>
                <a:cubicBezTo>
                  <a:pt x="3390183" y="245656"/>
                  <a:pt x="3157199" y="237411"/>
                  <a:pt x="3149600" y="237066"/>
                </a:cubicBezTo>
                <a:cubicBezTo>
                  <a:pt x="3091530" y="217711"/>
                  <a:pt x="3163617" y="240571"/>
                  <a:pt x="3081867" y="220133"/>
                </a:cubicBezTo>
                <a:cubicBezTo>
                  <a:pt x="3073209" y="217968"/>
                  <a:pt x="3064934" y="214488"/>
                  <a:pt x="3056467" y="211666"/>
                </a:cubicBezTo>
                <a:cubicBezTo>
                  <a:pt x="3035912" y="180835"/>
                  <a:pt x="3038515" y="181142"/>
                  <a:pt x="3005667" y="152400"/>
                </a:cubicBezTo>
                <a:cubicBezTo>
                  <a:pt x="2995047" y="143108"/>
                  <a:pt x="2982640" y="136034"/>
                  <a:pt x="2971800" y="127000"/>
                </a:cubicBezTo>
                <a:cubicBezTo>
                  <a:pt x="2965668" y="121890"/>
                  <a:pt x="2961100" y="115053"/>
                  <a:pt x="2954867" y="110066"/>
                </a:cubicBezTo>
                <a:cubicBezTo>
                  <a:pt x="2943265" y="100784"/>
                  <a:pt x="2920506" y="85298"/>
                  <a:pt x="2904067" y="84666"/>
                </a:cubicBezTo>
                <a:cubicBezTo>
                  <a:pt x="2839204" y="82171"/>
                  <a:pt x="2774244" y="84666"/>
                  <a:pt x="2709333" y="84666"/>
                </a:cubicBezTo>
                <a:lnTo>
                  <a:pt x="2760133" y="101600"/>
                </a:lnTo>
                <a:close/>
              </a:path>
            </a:pathLst>
          </a:custGeom>
          <a:solidFill>
            <a:schemeClr val="accent3">
              <a:lumMod val="75000"/>
            </a:schemeClr>
          </a:solidFill>
          <a:ln>
            <a:solidFill>
              <a:schemeClr val="accent3">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Oval 5"/>
          <p:cNvSpPr/>
          <p:nvPr/>
        </p:nvSpPr>
        <p:spPr>
          <a:xfrm>
            <a:off x="7103533" y="2064279"/>
            <a:ext cx="364067" cy="330200"/>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798733" y="3242733"/>
            <a:ext cx="364067" cy="330200"/>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908030" y="3771899"/>
            <a:ext cx="364067" cy="330200"/>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275949" y="3793066"/>
            <a:ext cx="364067" cy="330200"/>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9795933" y="2591329"/>
            <a:ext cx="364067" cy="330200"/>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848600" y="5401733"/>
            <a:ext cx="364067" cy="330200"/>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909804" y="3129492"/>
            <a:ext cx="148429" cy="174626"/>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772531" y="3266546"/>
            <a:ext cx="249701" cy="241300"/>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218063" y="4614333"/>
            <a:ext cx="249701" cy="241300"/>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0359427" y="3440642"/>
            <a:ext cx="249701" cy="241300"/>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723749" y="1954212"/>
            <a:ext cx="249701" cy="241300"/>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284415" y="2559580"/>
            <a:ext cx="249701" cy="241300"/>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8970696" y="5069417"/>
            <a:ext cx="249701" cy="241300"/>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0486426" y="4614333"/>
            <a:ext cx="249701" cy="241300"/>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8576733" y="3308876"/>
            <a:ext cx="148429" cy="174626"/>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8829109" y="3396189"/>
            <a:ext cx="148429" cy="174626"/>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8669867" y="2963333"/>
            <a:ext cx="148429" cy="174626"/>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8943146" y="4070349"/>
            <a:ext cx="148429" cy="174626"/>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8977538" y="3788833"/>
            <a:ext cx="148429" cy="174626"/>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9163961" y="4014786"/>
            <a:ext cx="148429" cy="174626"/>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ross 35"/>
          <p:cNvSpPr/>
          <p:nvPr/>
        </p:nvSpPr>
        <p:spPr>
          <a:xfrm rot="2731904">
            <a:off x="6131964" y="2393726"/>
            <a:ext cx="602692" cy="568853"/>
          </a:xfrm>
          <a:prstGeom prst="plus">
            <a:avLst>
              <a:gd name="adj" fmla="val 398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ross 36"/>
          <p:cNvSpPr/>
          <p:nvPr/>
        </p:nvSpPr>
        <p:spPr>
          <a:xfrm rot="2731904">
            <a:off x="10231307" y="3286387"/>
            <a:ext cx="602692" cy="568853"/>
          </a:xfrm>
          <a:prstGeom prst="plus">
            <a:avLst>
              <a:gd name="adj" fmla="val 398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ross 37"/>
          <p:cNvSpPr/>
          <p:nvPr/>
        </p:nvSpPr>
        <p:spPr>
          <a:xfrm rot="2731904">
            <a:off x="10355924" y="4387056"/>
            <a:ext cx="602692" cy="568853"/>
          </a:xfrm>
          <a:prstGeom prst="plus">
            <a:avLst>
              <a:gd name="adj" fmla="val 398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ross 38"/>
          <p:cNvSpPr/>
          <p:nvPr/>
        </p:nvSpPr>
        <p:spPr>
          <a:xfrm rot="2731904">
            <a:off x="8782597" y="4879521"/>
            <a:ext cx="602692" cy="568853"/>
          </a:xfrm>
          <a:prstGeom prst="plus">
            <a:avLst>
              <a:gd name="adj" fmla="val 398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ross 39"/>
          <p:cNvSpPr/>
          <p:nvPr/>
        </p:nvSpPr>
        <p:spPr>
          <a:xfrm rot="2731904">
            <a:off x="7082274" y="4496148"/>
            <a:ext cx="602692" cy="568853"/>
          </a:xfrm>
          <a:prstGeom prst="plus">
            <a:avLst>
              <a:gd name="adj" fmla="val 398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ross 40"/>
          <p:cNvSpPr/>
          <p:nvPr/>
        </p:nvSpPr>
        <p:spPr>
          <a:xfrm rot="2731904">
            <a:off x="8834069" y="3802059"/>
            <a:ext cx="602692" cy="568853"/>
          </a:xfrm>
          <a:prstGeom prst="plus">
            <a:avLst>
              <a:gd name="adj" fmla="val 398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ross 41"/>
          <p:cNvSpPr/>
          <p:nvPr/>
        </p:nvSpPr>
        <p:spPr>
          <a:xfrm rot="2731904">
            <a:off x="8504976" y="2931622"/>
            <a:ext cx="602692" cy="568853"/>
          </a:xfrm>
          <a:prstGeom prst="plus">
            <a:avLst>
              <a:gd name="adj" fmla="val 398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ross 43"/>
          <p:cNvSpPr/>
          <p:nvPr/>
        </p:nvSpPr>
        <p:spPr>
          <a:xfrm rot="2731904">
            <a:off x="7614664" y="3070977"/>
            <a:ext cx="602692" cy="568853"/>
          </a:xfrm>
          <a:prstGeom prst="plus">
            <a:avLst>
              <a:gd name="adj" fmla="val 398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ross 44"/>
          <p:cNvSpPr/>
          <p:nvPr/>
        </p:nvSpPr>
        <p:spPr>
          <a:xfrm rot="2731904">
            <a:off x="7606684" y="1709392"/>
            <a:ext cx="602692" cy="568853"/>
          </a:xfrm>
          <a:prstGeom prst="plus">
            <a:avLst>
              <a:gd name="adj" fmla="val 398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750109" y="1684402"/>
            <a:ext cx="1010496" cy="667743"/>
          </a:xfrm>
          <a:prstGeom prst="rect">
            <a:avLst/>
          </a:prstGeom>
        </p:spPr>
      </p:pic>
      <p:pic>
        <p:nvPicPr>
          <p:cNvPr id="47" name="Picture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529188" y="2302991"/>
            <a:ext cx="1010496" cy="667743"/>
          </a:xfrm>
          <a:prstGeom prst="rect">
            <a:avLst/>
          </a:prstGeom>
        </p:spPr>
      </p:pic>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604133" y="3593175"/>
            <a:ext cx="1010496" cy="667743"/>
          </a:xfrm>
          <a:prstGeom prst="rect">
            <a:avLst/>
          </a:prstGeom>
        </p:spPr>
      </p:pic>
      <p:pic>
        <p:nvPicPr>
          <p:cNvPr id="49" name="Picture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564568" y="5226719"/>
            <a:ext cx="1010496" cy="667743"/>
          </a:xfrm>
          <a:prstGeom prst="rect">
            <a:avLst/>
          </a:prstGeom>
        </p:spPr>
      </p:pic>
      <p:sp>
        <p:nvSpPr>
          <p:cNvPr id="51" name="&quot;No&quot; Symbol 50"/>
          <p:cNvSpPr/>
          <p:nvPr/>
        </p:nvSpPr>
        <p:spPr>
          <a:xfrm>
            <a:off x="6975363" y="1802697"/>
            <a:ext cx="561199" cy="528105"/>
          </a:xfrm>
          <a:prstGeom prst="noSmoking">
            <a:avLst>
              <a:gd name="adj" fmla="val 11334"/>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52" name="&quot;No&quot; Symbol 51"/>
          <p:cNvSpPr/>
          <p:nvPr/>
        </p:nvSpPr>
        <p:spPr>
          <a:xfrm>
            <a:off x="7863365" y="3729138"/>
            <a:ext cx="561199" cy="528105"/>
          </a:xfrm>
          <a:prstGeom prst="noSmoking">
            <a:avLst>
              <a:gd name="adj" fmla="val 11334"/>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53" name="&quot;No&quot; Symbol 52"/>
          <p:cNvSpPr/>
          <p:nvPr/>
        </p:nvSpPr>
        <p:spPr>
          <a:xfrm>
            <a:off x="7723749" y="5316674"/>
            <a:ext cx="561199" cy="528105"/>
          </a:xfrm>
          <a:prstGeom prst="noSmoking">
            <a:avLst>
              <a:gd name="adj" fmla="val 11334"/>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54" name="&quot;No&quot; Symbol 53"/>
          <p:cNvSpPr/>
          <p:nvPr/>
        </p:nvSpPr>
        <p:spPr>
          <a:xfrm>
            <a:off x="9697366" y="2413001"/>
            <a:ext cx="561199" cy="528105"/>
          </a:xfrm>
          <a:prstGeom prst="noSmoking">
            <a:avLst>
              <a:gd name="adj" fmla="val 11334"/>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72562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6"/>
                                        </p:tgtEl>
                                        <p:attrNameLst>
                                          <p:attrName>fillcolor</p:attrName>
                                        </p:attrNameLst>
                                      </p:cBhvr>
                                      <p:to>
                                        <a:schemeClr val="accent2"/>
                                      </p:to>
                                    </p:animClr>
                                    <p:set>
                                      <p:cBhvr>
                                        <p:cTn id="27" dur="2000" fill="hold"/>
                                        <p:tgtEl>
                                          <p:spTgt spid="6"/>
                                        </p:tgtEl>
                                        <p:attrNameLst>
                                          <p:attrName>fill.type</p:attrName>
                                        </p:attrNameLst>
                                      </p:cBhvr>
                                      <p:to>
                                        <p:strVal val="solid"/>
                                      </p:to>
                                    </p:set>
                                    <p:set>
                                      <p:cBhvr>
                                        <p:cTn id="28" dur="2000" fill="hold"/>
                                        <p:tgtEl>
                                          <p:spTgt spid="6"/>
                                        </p:tgtEl>
                                        <p:attrNameLst>
                                          <p:attrName>fill.on</p:attrName>
                                        </p:attrNameLst>
                                      </p:cBhvr>
                                      <p:to>
                                        <p:strVal val="true"/>
                                      </p:to>
                                    </p:set>
                                  </p:childTnLst>
                                </p:cTn>
                              </p:par>
                              <p:par>
                                <p:cTn id="29" presetID="1" presetClass="emph" presetSubtype="2" fill="hold" nodeType="withEffect">
                                  <p:stCondLst>
                                    <p:cond delay="0"/>
                                  </p:stCondLst>
                                  <p:childTnLst>
                                    <p:animClr clrSpc="rgb" dir="cw">
                                      <p:cBhvr>
                                        <p:cTn id="30" dur="2000" fill="hold"/>
                                        <p:tgtEl>
                                          <p:spTgt spid="7"/>
                                        </p:tgtEl>
                                        <p:attrNameLst>
                                          <p:attrName>fillcolor</p:attrName>
                                        </p:attrNameLst>
                                      </p:cBhvr>
                                      <p:to>
                                        <a:schemeClr val="accent2"/>
                                      </p:to>
                                    </p:animClr>
                                    <p:set>
                                      <p:cBhvr>
                                        <p:cTn id="31" dur="2000" fill="hold"/>
                                        <p:tgtEl>
                                          <p:spTgt spid="7"/>
                                        </p:tgtEl>
                                        <p:attrNameLst>
                                          <p:attrName>fill.type</p:attrName>
                                        </p:attrNameLst>
                                      </p:cBhvr>
                                      <p:to>
                                        <p:strVal val="solid"/>
                                      </p:to>
                                    </p:set>
                                    <p:set>
                                      <p:cBhvr>
                                        <p:cTn id="32" dur="2000" fill="hold"/>
                                        <p:tgtEl>
                                          <p:spTgt spid="7"/>
                                        </p:tgtEl>
                                        <p:attrNameLst>
                                          <p:attrName>fill.on</p:attrName>
                                        </p:attrNameLst>
                                      </p:cBhvr>
                                      <p:to>
                                        <p:strVal val="true"/>
                                      </p:to>
                                    </p:set>
                                  </p:childTnLst>
                                </p:cTn>
                              </p:par>
                              <p:par>
                                <p:cTn id="33" presetID="1" presetClass="emph" presetSubtype="2" fill="hold" nodeType="withEffect">
                                  <p:stCondLst>
                                    <p:cond delay="0"/>
                                  </p:stCondLst>
                                  <p:childTnLst>
                                    <p:animClr clrSpc="rgb" dir="cw">
                                      <p:cBhvr>
                                        <p:cTn id="34" dur="2000" fill="hold"/>
                                        <p:tgtEl>
                                          <p:spTgt spid="9"/>
                                        </p:tgtEl>
                                        <p:attrNameLst>
                                          <p:attrName>fillcolor</p:attrName>
                                        </p:attrNameLst>
                                      </p:cBhvr>
                                      <p:to>
                                        <a:schemeClr val="accent2"/>
                                      </p:to>
                                    </p:animClr>
                                    <p:set>
                                      <p:cBhvr>
                                        <p:cTn id="35" dur="2000" fill="hold"/>
                                        <p:tgtEl>
                                          <p:spTgt spid="9"/>
                                        </p:tgtEl>
                                        <p:attrNameLst>
                                          <p:attrName>fill.type</p:attrName>
                                        </p:attrNameLst>
                                      </p:cBhvr>
                                      <p:to>
                                        <p:strVal val="solid"/>
                                      </p:to>
                                    </p:set>
                                    <p:set>
                                      <p:cBhvr>
                                        <p:cTn id="36" dur="2000" fill="hold"/>
                                        <p:tgtEl>
                                          <p:spTgt spid="9"/>
                                        </p:tgtEl>
                                        <p:attrNameLst>
                                          <p:attrName>fill.on</p:attrName>
                                        </p:attrNameLst>
                                      </p:cBhvr>
                                      <p:to>
                                        <p:strVal val="true"/>
                                      </p:to>
                                    </p:set>
                                  </p:childTnLst>
                                </p:cTn>
                              </p:par>
                              <p:par>
                                <p:cTn id="37" presetID="1" presetClass="emph" presetSubtype="2" fill="hold" nodeType="withEffect">
                                  <p:stCondLst>
                                    <p:cond delay="0"/>
                                  </p:stCondLst>
                                  <p:childTnLst>
                                    <p:animClr clrSpc="rgb" dir="cw">
                                      <p:cBhvr>
                                        <p:cTn id="38" dur="2000" fill="hold"/>
                                        <p:tgtEl>
                                          <p:spTgt spid="8"/>
                                        </p:tgtEl>
                                        <p:attrNameLst>
                                          <p:attrName>fillcolor</p:attrName>
                                        </p:attrNameLst>
                                      </p:cBhvr>
                                      <p:to>
                                        <a:schemeClr val="accent2"/>
                                      </p:to>
                                    </p:animClr>
                                    <p:set>
                                      <p:cBhvr>
                                        <p:cTn id="39" dur="2000" fill="hold"/>
                                        <p:tgtEl>
                                          <p:spTgt spid="8"/>
                                        </p:tgtEl>
                                        <p:attrNameLst>
                                          <p:attrName>fill.type</p:attrName>
                                        </p:attrNameLst>
                                      </p:cBhvr>
                                      <p:to>
                                        <p:strVal val="solid"/>
                                      </p:to>
                                    </p:set>
                                    <p:set>
                                      <p:cBhvr>
                                        <p:cTn id="40" dur="2000" fill="hold"/>
                                        <p:tgtEl>
                                          <p:spTgt spid="8"/>
                                        </p:tgtEl>
                                        <p:attrNameLst>
                                          <p:attrName>fill.on</p:attrName>
                                        </p:attrNameLst>
                                      </p:cBhvr>
                                      <p:to>
                                        <p:strVal val="true"/>
                                      </p:to>
                                    </p:set>
                                  </p:childTnLst>
                                </p:cTn>
                              </p:par>
                              <p:par>
                                <p:cTn id="41" presetID="1" presetClass="emph" presetSubtype="2" fill="hold" nodeType="withEffect">
                                  <p:stCondLst>
                                    <p:cond delay="0"/>
                                  </p:stCondLst>
                                  <p:childTnLst>
                                    <p:animClr clrSpc="rgb" dir="cw">
                                      <p:cBhvr>
                                        <p:cTn id="42" dur="2000" fill="hold"/>
                                        <p:tgtEl>
                                          <p:spTgt spid="11"/>
                                        </p:tgtEl>
                                        <p:attrNameLst>
                                          <p:attrName>fillcolor</p:attrName>
                                        </p:attrNameLst>
                                      </p:cBhvr>
                                      <p:to>
                                        <a:schemeClr val="accent2"/>
                                      </p:to>
                                    </p:animClr>
                                    <p:set>
                                      <p:cBhvr>
                                        <p:cTn id="43" dur="2000" fill="hold"/>
                                        <p:tgtEl>
                                          <p:spTgt spid="11"/>
                                        </p:tgtEl>
                                        <p:attrNameLst>
                                          <p:attrName>fill.type</p:attrName>
                                        </p:attrNameLst>
                                      </p:cBhvr>
                                      <p:to>
                                        <p:strVal val="solid"/>
                                      </p:to>
                                    </p:set>
                                    <p:set>
                                      <p:cBhvr>
                                        <p:cTn id="44" dur="2000" fill="hold"/>
                                        <p:tgtEl>
                                          <p:spTgt spid="11"/>
                                        </p:tgtEl>
                                        <p:attrNameLst>
                                          <p:attrName>fill.on</p:attrName>
                                        </p:attrNameLst>
                                      </p:cBhvr>
                                      <p:to>
                                        <p:strVal val="true"/>
                                      </p:to>
                                    </p:set>
                                  </p:childTnLst>
                                </p:cTn>
                              </p:par>
                              <p:par>
                                <p:cTn id="45" presetID="1" presetClass="emph" presetSubtype="2" fill="hold" nodeType="withEffect">
                                  <p:stCondLst>
                                    <p:cond delay="0"/>
                                  </p:stCondLst>
                                  <p:childTnLst>
                                    <p:animClr clrSpc="rgb" dir="cw">
                                      <p:cBhvr>
                                        <p:cTn id="46" dur="2000" fill="hold"/>
                                        <p:tgtEl>
                                          <p:spTgt spid="10"/>
                                        </p:tgtEl>
                                        <p:attrNameLst>
                                          <p:attrName>fillcolor</p:attrName>
                                        </p:attrNameLst>
                                      </p:cBhvr>
                                      <p:to>
                                        <a:schemeClr val="accent2"/>
                                      </p:to>
                                    </p:animClr>
                                    <p:set>
                                      <p:cBhvr>
                                        <p:cTn id="47" dur="2000" fill="hold"/>
                                        <p:tgtEl>
                                          <p:spTgt spid="10"/>
                                        </p:tgtEl>
                                        <p:attrNameLst>
                                          <p:attrName>fill.type</p:attrName>
                                        </p:attrNameLst>
                                      </p:cBhvr>
                                      <p:to>
                                        <p:strVal val="solid"/>
                                      </p:to>
                                    </p:set>
                                    <p:set>
                                      <p:cBhvr>
                                        <p:cTn id="48" dur="2000" fill="hold"/>
                                        <p:tgtEl>
                                          <p:spTgt spid="10"/>
                                        </p:tgtEl>
                                        <p:attrNameLst>
                                          <p:attrName>fill.on</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fade">
                                      <p:cBhvr>
                                        <p:cTn id="53" dur="1000"/>
                                        <p:tgtEl>
                                          <p:spTgt spid="49"/>
                                        </p:tgtEl>
                                      </p:cBhvr>
                                    </p:animEffect>
                                    <p:anim calcmode="lin" valueType="num">
                                      <p:cBhvr>
                                        <p:cTn id="54" dur="1000" fill="hold"/>
                                        <p:tgtEl>
                                          <p:spTgt spid="49"/>
                                        </p:tgtEl>
                                        <p:attrNameLst>
                                          <p:attrName>ppt_x</p:attrName>
                                        </p:attrNameLst>
                                      </p:cBhvr>
                                      <p:tavLst>
                                        <p:tav tm="0">
                                          <p:val>
                                            <p:strVal val="#ppt_x"/>
                                          </p:val>
                                        </p:tav>
                                        <p:tav tm="100000">
                                          <p:val>
                                            <p:strVal val="#ppt_x"/>
                                          </p:val>
                                        </p:tav>
                                      </p:tavLst>
                                    </p:anim>
                                    <p:anim calcmode="lin" valueType="num">
                                      <p:cBhvr>
                                        <p:cTn id="55" dur="1000" fill="hold"/>
                                        <p:tgtEl>
                                          <p:spTgt spid="49"/>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fade">
                                      <p:cBhvr>
                                        <p:cTn id="58" dur="1000"/>
                                        <p:tgtEl>
                                          <p:spTgt spid="48"/>
                                        </p:tgtEl>
                                      </p:cBhvr>
                                    </p:animEffect>
                                    <p:anim calcmode="lin" valueType="num">
                                      <p:cBhvr>
                                        <p:cTn id="59" dur="1000" fill="hold"/>
                                        <p:tgtEl>
                                          <p:spTgt spid="48"/>
                                        </p:tgtEl>
                                        <p:attrNameLst>
                                          <p:attrName>ppt_x</p:attrName>
                                        </p:attrNameLst>
                                      </p:cBhvr>
                                      <p:tavLst>
                                        <p:tav tm="0">
                                          <p:val>
                                            <p:strVal val="#ppt_x"/>
                                          </p:val>
                                        </p:tav>
                                        <p:tav tm="100000">
                                          <p:val>
                                            <p:strVal val="#ppt_x"/>
                                          </p:val>
                                        </p:tav>
                                      </p:tavLst>
                                    </p:anim>
                                    <p:anim calcmode="lin" valueType="num">
                                      <p:cBhvr>
                                        <p:cTn id="60" dur="1000" fill="hold"/>
                                        <p:tgtEl>
                                          <p:spTgt spid="48"/>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fade">
                                      <p:cBhvr>
                                        <p:cTn id="63" dur="1000"/>
                                        <p:tgtEl>
                                          <p:spTgt spid="47"/>
                                        </p:tgtEl>
                                      </p:cBhvr>
                                    </p:animEffect>
                                    <p:anim calcmode="lin" valueType="num">
                                      <p:cBhvr>
                                        <p:cTn id="64" dur="1000" fill="hold"/>
                                        <p:tgtEl>
                                          <p:spTgt spid="47"/>
                                        </p:tgtEl>
                                        <p:attrNameLst>
                                          <p:attrName>ppt_x</p:attrName>
                                        </p:attrNameLst>
                                      </p:cBhvr>
                                      <p:tavLst>
                                        <p:tav tm="0">
                                          <p:val>
                                            <p:strVal val="#ppt_x"/>
                                          </p:val>
                                        </p:tav>
                                        <p:tav tm="100000">
                                          <p:val>
                                            <p:strVal val="#ppt_x"/>
                                          </p:val>
                                        </p:tav>
                                      </p:tavLst>
                                    </p:anim>
                                    <p:anim calcmode="lin" valueType="num">
                                      <p:cBhvr>
                                        <p:cTn id="65" dur="1000" fill="hold"/>
                                        <p:tgtEl>
                                          <p:spTgt spid="47"/>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fade">
                                      <p:cBhvr>
                                        <p:cTn id="68" dur="1000"/>
                                        <p:tgtEl>
                                          <p:spTgt spid="46"/>
                                        </p:tgtEl>
                                      </p:cBhvr>
                                    </p:animEffect>
                                    <p:anim calcmode="lin" valueType="num">
                                      <p:cBhvr>
                                        <p:cTn id="69" dur="1000" fill="hold"/>
                                        <p:tgtEl>
                                          <p:spTgt spid="46"/>
                                        </p:tgtEl>
                                        <p:attrNameLst>
                                          <p:attrName>ppt_x</p:attrName>
                                        </p:attrNameLst>
                                      </p:cBhvr>
                                      <p:tavLst>
                                        <p:tav tm="0">
                                          <p:val>
                                            <p:strVal val="#ppt_x"/>
                                          </p:val>
                                        </p:tav>
                                        <p:tav tm="100000">
                                          <p:val>
                                            <p:strVal val="#ppt_x"/>
                                          </p:val>
                                        </p:tav>
                                      </p:tavLst>
                                    </p:anim>
                                    <p:anim calcmode="lin" valueType="num">
                                      <p:cBhvr>
                                        <p:cTn id="70"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1" grpId="0" animBg="1"/>
      <p:bldP spid="42" grpId="0" animBg="1"/>
      <p:bldP spid="44" grpId="0" animBg="1"/>
      <p:bldP spid="45" grpId="0" animBg="1"/>
      <p:bldP spid="51" grpId="0" animBg="1"/>
      <p:bldP spid="52" grpId="0" animBg="1"/>
      <p:bldP spid="53" grpId="0" animBg="1"/>
      <p:bldP spid="54"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Approach: Control</a:t>
            </a:r>
            <a:endParaRPr lang="en-US" dirty="0"/>
          </a:p>
        </p:txBody>
      </p:sp>
      <p:pic>
        <p:nvPicPr>
          <p:cNvPr id="1026" name="Picture 2" descr="Image result for measure dbh"/>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167062" y="2048669"/>
            <a:ext cx="5857875" cy="38576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02683" y="3031067"/>
            <a:ext cx="2427588" cy="1877437"/>
          </a:xfrm>
          <a:prstGeom prst="rect">
            <a:avLst/>
          </a:prstGeom>
          <a:noFill/>
        </p:spPr>
        <p:txBody>
          <a:bodyPr wrap="none" rtlCol="0">
            <a:spAutoFit/>
          </a:bodyPr>
          <a:lstStyle/>
          <a:p>
            <a:pPr algn="ctr"/>
            <a:r>
              <a:rPr lang="en-US" sz="3600" dirty="0" smtClean="0">
                <a:latin typeface="Calibri Light" panose="020F0302020204030204" pitchFamily="34" charset="0"/>
              </a:rPr>
              <a:t>&lt;</a:t>
            </a:r>
            <a:r>
              <a:rPr lang="en-US" sz="3600" b="1" dirty="0">
                <a:latin typeface="Calibri Light" panose="020F0302020204030204" pitchFamily="34" charset="0"/>
              </a:rPr>
              <a:t>6</a:t>
            </a:r>
            <a:r>
              <a:rPr lang="en-US" sz="3600" dirty="0" smtClean="0">
                <a:latin typeface="Calibri Light" panose="020F0302020204030204" pitchFamily="34" charset="0"/>
              </a:rPr>
              <a:t>” DBH =</a:t>
            </a:r>
          </a:p>
          <a:p>
            <a:pPr algn="ctr"/>
            <a:r>
              <a:rPr lang="en-US" sz="3600" dirty="0" smtClean="0">
                <a:latin typeface="Calibri Light" panose="020F0302020204030204" pitchFamily="34" charset="0"/>
              </a:rPr>
              <a:t> </a:t>
            </a:r>
            <a:r>
              <a:rPr lang="en-US" sz="3600" b="1" dirty="0" smtClean="0">
                <a:latin typeface="Calibri Light" panose="020F0302020204030204" pitchFamily="34" charset="0"/>
              </a:rPr>
              <a:t>Herbicide</a:t>
            </a:r>
          </a:p>
          <a:p>
            <a:pPr algn="ctr"/>
            <a:endParaRPr lang="en-US" sz="800" dirty="0" smtClean="0">
              <a:latin typeface="Calibri Light" panose="020F0302020204030204" pitchFamily="34" charset="0"/>
            </a:endParaRPr>
          </a:p>
          <a:p>
            <a:pPr algn="ctr"/>
            <a:r>
              <a:rPr lang="en-US" sz="3600" dirty="0" smtClean="0">
                <a:latin typeface="Calibri Light" panose="020F0302020204030204" pitchFamily="34" charset="0"/>
              </a:rPr>
              <a:t>April to Oct </a:t>
            </a:r>
            <a:endParaRPr lang="en-US" sz="3600" dirty="0">
              <a:latin typeface="Calibri Light" panose="020F0302020204030204" pitchFamily="34" charset="0"/>
            </a:endParaRPr>
          </a:p>
        </p:txBody>
      </p:sp>
      <p:sp>
        <p:nvSpPr>
          <p:cNvPr id="7" name="TextBox 6"/>
          <p:cNvSpPr txBox="1"/>
          <p:nvPr/>
        </p:nvSpPr>
        <p:spPr>
          <a:xfrm>
            <a:off x="9358809" y="3031066"/>
            <a:ext cx="2433423" cy="1877437"/>
          </a:xfrm>
          <a:prstGeom prst="rect">
            <a:avLst/>
          </a:prstGeom>
          <a:noFill/>
        </p:spPr>
        <p:txBody>
          <a:bodyPr wrap="none" rtlCol="0">
            <a:spAutoFit/>
          </a:bodyPr>
          <a:lstStyle/>
          <a:p>
            <a:pPr algn="ctr"/>
            <a:r>
              <a:rPr lang="en-US" sz="3600" dirty="0" smtClean="0">
                <a:latin typeface="Calibri Light" panose="020F0302020204030204" pitchFamily="34" charset="0"/>
              </a:rPr>
              <a:t>&gt;</a:t>
            </a:r>
            <a:r>
              <a:rPr lang="en-US" sz="3600" b="1" dirty="0" smtClean="0">
                <a:latin typeface="Calibri Light" panose="020F0302020204030204" pitchFamily="34" charset="0"/>
              </a:rPr>
              <a:t>6</a:t>
            </a:r>
            <a:r>
              <a:rPr lang="en-US" sz="3600" dirty="0" smtClean="0">
                <a:latin typeface="Calibri Light" panose="020F0302020204030204" pitchFamily="34" charset="0"/>
              </a:rPr>
              <a:t>” DBH =</a:t>
            </a:r>
          </a:p>
          <a:p>
            <a:pPr algn="ctr"/>
            <a:r>
              <a:rPr lang="en-US" sz="3600" dirty="0" smtClean="0">
                <a:latin typeface="Calibri Light" panose="020F0302020204030204" pitchFamily="34" charset="0"/>
              </a:rPr>
              <a:t> </a:t>
            </a:r>
            <a:r>
              <a:rPr lang="en-US" sz="3600" b="1" dirty="0" smtClean="0">
                <a:latin typeface="Calibri Light" panose="020F0302020204030204" pitchFamily="34" charset="0"/>
              </a:rPr>
              <a:t>Insecticide</a:t>
            </a:r>
          </a:p>
          <a:p>
            <a:pPr algn="ctr"/>
            <a:endParaRPr lang="en-US" sz="800" dirty="0" smtClean="0">
              <a:latin typeface="Calibri Light" panose="020F0302020204030204" pitchFamily="34" charset="0"/>
            </a:endParaRPr>
          </a:p>
          <a:p>
            <a:pPr algn="ctr"/>
            <a:r>
              <a:rPr lang="en-US" sz="3600" dirty="0" smtClean="0">
                <a:latin typeface="Calibri Light" panose="020F0302020204030204" pitchFamily="34" charset="0"/>
              </a:rPr>
              <a:t>May to Aug </a:t>
            </a:r>
            <a:endParaRPr lang="en-US" sz="3600" dirty="0">
              <a:latin typeface="Calibri Light" panose="020F0302020204030204" pitchFamily="34" charset="0"/>
            </a:endParaRPr>
          </a:p>
        </p:txBody>
      </p:sp>
      <p:sp>
        <p:nvSpPr>
          <p:cNvPr id="3" name="TextBox 2"/>
          <p:cNvSpPr txBox="1"/>
          <p:nvPr/>
        </p:nvSpPr>
        <p:spPr>
          <a:xfrm>
            <a:off x="3083881" y="5906294"/>
            <a:ext cx="6024235" cy="646331"/>
          </a:xfrm>
          <a:prstGeom prst="rect">
            <a:avLst/>
          </a:prstGeom>
          <a:noFill/>
        </p:spPr>
        <p:txBody>
          <a:bodyPr wrap="square" rtlCol="0">
            <a:spAutoFit/>
          </a:bodyPr>
          <a:lstStyle/>
          <a:p>
            <a:r>
              <a:rPr lang="en-US" dirty="0" smtClean="0"/>
              <a:t>Photo from concrete-landscape.com/how-to-properly-measure-your-tree-for-merit-injections </a:t>
            </a:r>
            <a:endParaRPr lang="en-US" dirty="0"/>
          </a:p>
        </p:txBody>
      </p:sp>
    </p:spTree>
    <p:extLst>
      <p:ext uri="{BB962C8B-B14F-4D97-AF65-F5344CB8AC3E}">
        <p14:creationId xmlns:p14="http://schemas.microsoft.com/office/powerpoint/2010/main" val="1429453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0248" y="1196772"/>
            <a:ext cx="3496298" cy="1754326"/>
          </a:xfrm>
          <a:prstGeom prst="rect">
            <a:avLst/>
          </a:prstGeom>
          <a:noFill/>
        </p:spPr>
        <p:txBody>
          <a:bodyPr wrap="square" rtlCol="0">
            <a:spAutoFit/>
          </a:bodyPr>
          <a:lstStyle/>
          <a:p>
            <a:r>
              <a:rPr lang="en-US" dirty="0">
                <a:latin typeface="Century Gothic" panose="020B0502020202020204" pitchFamily="34" charset="0"/>
              </a:rPr>
              <a:t>Spotted lanternfly, </a:t>
            </a:r>
            <a:r>
              <a:rPr lang="en-US" i="1" dirty="0" err="1">
                <a:latin typeface="Century Gothic" panose="020B0502020202020204" pitchFamily="34" charset="0"/>
              </a:rPr>
              <a:t>Lycorma</a:t>
            </a:r>
            <a:r>
              <a:rPr lang="en-US" i="1" dirty="0">
                <a:latin typeface="Century Gothic" panose="020B0502020202020204" pitchFamily="34" charset="0"/>
              </a:rPr>
              <a:t> </a:t>
            </a:r>
            <a:r>
              <a:rPr lang="en-US" i="1" dirty="0" err="1">
                <a:latin typeface="Century Gothic" panose="020B0502020202020204" pitchFamily="34" charset="0"/>
              </a:rPr>
              <a:t>delicatula</a:t>
            </a:r>
            <a:r>
              <a:rPr lang="en-US" dirty="0">
                <a:latin typeface="Century Gothic" panose="020B0502020202020204" pitchFamily="34" charset="0"/>
              </a:rPr>
              <a:t> (White), was first detected in Berks County, Pennsylvania in 2014.  </a:t>
            </a:r>
          </a:p>
          <a:p>
            <a:endParaRPr lang="en-US" dirty="0">
              <a:latin typeface="Century Gothic" panose="020B0502020202020204" pitchFamily="34" charset="0"/>
            </a:endParaRPr>
          </a:p>
          <a:p>
            <a:endParaRPr lang="en-US" i="1" dirty="0">
              <a:latin typeface="Century Gothic" panose="020B0502020202020204" pitchFamily="34" charset="0"/>
            </a:endParaRPr>
          </a:p>
        </p:txBody>
      </p:sp>
      <p:sp>
        <p:nvSpPr>
          <p:cNvPr id="8" name="Rectangle 7">
            <a:extLst>
              <a:ext uri="{FF2B5EF4-FFF2-40B4-BE49-F238E27FC236}">
                <a16:creationId xmlns:a16="http://schemas.microsoft.com/office/drawing/2014/main" id="{E773E426-1418-4D35-AE8A-0FAD8F737959}"/>
              </a:ext>
            </a:extLst>
          </p:cNvPr>
          <p:cNvSpPr/>
          <p:nvPr/>
        </p:nvSpPr>
        <p:spPr>
          <a:xfrm>
            <a:off x="0" y="-1"/>
            <a:ext cx="12192000" cy="9144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B3FE2826-0545-41C4-AE63-B6E69F46557F}"/>
              </a:ext>
            </a:extLst>
          </p:cNvPr>
          <p:cNvSpPr>
            <a:spLocks noGrp="1"/>
          </p:cNvSpPr>
          <p:nvPr>
            <p:ph type="ctrTitle"/>
          </p:nvPr>
        </p:nvSpPr>
        <p:spPr>
          <a:xfrm>
            <a:off x="0" y="1"/>
            <a:ext cx="12192000" cy="914398"/>
          </a:xfrm>
        </p:spPr>
        <p:txBody>
          <a:bodyPr anchor="ctr">
            <a:normAutofit/>
          </a:bodyPr>
          <a:lstStyle/>
          <a:p>
            <a:r>
              <a:rPr lang="en-US" sz="4400" dirty="0" smtClean="0">
                <a:solidFill>
                  <a:schemeClr val="bg1"/>
                </a:solidFill>
                <a:latin typeface="Century Gothic" panose="020B0502020202020204" pitchFamily="34" charset="0"/>
              </a:rPr>
              <a:t>Regulatory Status of Spotted Lanternfly</a:t>
            </a:r>
            <a:endParaRPr lang="en-US" sz="4400" dirty="0">
              <a:solidFill>
                <a:schemeClr val="bg1"/>
              </a:solidFill>
              <a:latin typeface="Century Gothic" panose="020B0502020202020204" pitchFamily="34" charset="0"/>
            </a:endParaRPr>
          </a:p>
        </p:txBody>
      </p:sp>
      <p:pic>
        <p:nvPicPr>
          <p:cNvPr id="2" name="Picture 1"/>
          <p:cNvPicPr>
            <a:picLocks noChangeAspect="1"/>
          </p:cNvPicPr>
          <p:nvPr/>
        </p:nvPicPr>
        <p:blipFill>
          <a:blip r:embed="rId3"/>
          <a:stretch>
            <a:fillRect/>
          </a:stretch>
        </p:blipFill>
        <p:spPr>
          <a:xfrm>
            <a:off x="4502329" y="1078332"/>
            <a:ext cx="7506789" cy="5736123"/>
          </a:xfrm>
          <a:prstGeom prst="rect">
            <a:avLst/>
          </a:prstGeom>
        </p:spPr>
      </p:pic>
    </p:spTree>
    <p:extLst>
      <p:ext uri="{BB962C8B-B14F-4D97-AF65-F5344CB8AC3E}">
        <p14:creationId xmlns:p14="http://schemas.microsoft.com/office/powerpoint/2010/main" val="30815246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0248" y="1196772"/>
            <a:ext cx="3496298" cy="2585323"/>
          </a:xfrm>
          <a:prstGeom prst="rect">
            <a:avLst/>
          </a:prstGeom>
          <a:noFill/>
        </p:spPr>
        <p:txBody>
          <a:bodyPr wrap="square" rtlCol="0">
            <a:spAutoFit/>
          </a:bodyPr>
          <a:lstStyle/>
          <a:p>
            <a:r>
              <a:rPr lang="en-US" dirty="0">
                <a:latin typeface="Century Gothic" panose="020B0502020202020204" pitchFamily="34" charset="0"/>
              </a:rPr>
              <a:t>Spotted lanternfly, </a:t>
            </a:r>
            <a:r>
              <a:rPr lang="en-US" i="1" dirty="0" err="1">
                <a:latin typeface="Century Gothic" panose="020B0502020202020204" pitchFamily="34" charset="0"/>
              </a:rPr>
              <a:t>Lycorma</a:t>
            </a:r>
            <a:r>
              <a:rPr lang="en-US" i="1" dirty="0">
                <a:latin typeface="Century Gothic" panose="020B0502020202020204" pitchFamily="34" charset="0"/>
              </a:rPr>
              <a:t> </a:t>
            </a:r>
            <a:r>
              <a:rPr lang="en-US" i="1" dirty="0" err="1">
                <a:latin typeface="Century Gothic" panose="020B0502020202020204" pitchFamily="34" charset="0"/>
              </a:rPr>
              <a:t>delicatula</a:t>
            </a:r>
            <a:r>
              <a:rPr lang="en-US" dirty="0">
                <a:latin typeface="Century Gothic" panose="020B0502020202020204" pitchFamily="34" charset="0"/>
              </a:rPr>
              <a:t> (White), was first detected in Berks County, Pennsylvania in 2014.  </a:t>
            </a:r>
          </a:p>
          <a:p>
            <a:endParaRPr lang="en-US" dirty="0">
              <a:latin typeface="Century Gothic" panose="020B0502020202020204" pitchFamily="34" charset="0"/>
            </a:endParaRPr>
          </a:p>
          <a:p>
            <a:r>
              <a:rPr lang="en-US" dirty="0" smtClean="0">
                <a:latin typeface="Century Gothic" panose="020B0502020202020204" pitchFamily="34" charset="0"/>
              </a:rPr>
              <a:t>Believed to have been introduced from Asia in 2012 on stone products.</a:t>
            </a:r>
          </a:p>
          <a:p>
            <a:endParaRPr lang="en-US" i="1" dirty="0">
              <a:latin typeface="Century Gothic" panose="020B0502020202020204" pitchFamily="34" charset="0"/>
            </a:endParaRPr>
          </a:p>
        </p:txBody>
      </p:sp>
      <p:sp>
        <p:nvSpPr>
          <p:cNvPr id="8" name="Rectangle 7">
            <a:extLst>
              <a:ext uri="{FF2B5EF4-FFF2-40B4-BE49-F238E27FC236}">
                <a16:creationId xmlns:a16="http://schemas.microsoft.com/office/drawing/2014/main" id="{E773E426-1418-4D35-AE8A-0FAD8F737959}"/>
              </a:ext>
            </a:extLst>
          </p:cNvPr>
          <p:cNvSpPr/>
          <p:nvPr/>
        </p:nvSpPr>
        <p:spPr>
          <a:xfrm>
            <a:off x="0" y="-1"/>
            <a:ext cx="12192000" cy="9144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B3FE2826-0545-41C4-AE63-B6E69F46557F}"/>
              </a:ext>
            </a:extLst>
          </p:cNvPr>
          <p:cNvSpPr>
            <a:spLocks noGrp="1"/>
          </p:cNvSpPr>
          <p:nvPr>
            <p:ph type="ctrTitle"/>
          </p:nvPr>
        </p:nvSpPr>
        <p:spPr>
          <a:xfrm>
            <a:off x="0" y="1"/>
            <a:ext cx="12192000" cy="914398"/>
          </a:xfrm>
        </p:spPr>
        <p:txBody>
          <a:bodyPr anchor="ctr">
            <a:normAutofit/>
          </a:bodyPr>
          <a:lstStyle/>
          <a:p>
            <a:r>
              <a:rPr lang="en-US" sz="4400" dirty="0">
                <a:solidFill>
                  <a:schemeClr val="bg1"/>
                </a:solidFill>
                <a:latin typeface="Century Gothic" panose="020B0502020202020204" pitchFamily="34" charset="0"/>
              </a:rPr>
              <a:t>Regulatory Status of Spotted Lanternfly</a:t>
            </a:r>
          </a:p>
        </p:txBody>
      </p:sp>
      <p:pic>
        <p:nvPicPr>
          <p:cNvPr id="2" name="Picture 1"/>
          <p:cNvPicPr>
            <a:picLocks noChangeAspect="1"/>
          </p:cNvPicPr>
          <p:nvPr/>
        </p:nvPicPr>
        <p:blipFill>
          <a:blip r:embed="rId3"/>
          <a:stretch>
            <a:fillRect/>
          </a:stretch>
        </p:blipFill>
        <p:spPr>
          <a:xfrm>
            <a:off x="4502329" y="1078332"/>
            <a:ext cx="7506789" cy="5736123"/>
          </a:xfrm>
          <a:prstGeom prst="rect">
            <a:avLst/>
          </a:prstGeom>
        </p:spPr>
      </p:pic>
    </p:spTree>
    <p:extLst>
      <p:ext uri="{BB962C8B-B14F-4D97-AF65-F5344CB8AC3E}">
        <p14:creationId xmlns:p14="http://schemas.microsoft.com/office/powerpoint/2010/main" val="1189046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C81A85-75C7-4558-8E70-8151DBDAEEB0}"/>
              </a:ext>
            </a:extLst>
          </p:cNvPr>
          <p:cNvSpPr/>
          <p:nvPr/>
        </p:nvSpPr>
        <p:spPr>
          <a:xfrm>
            <a:off x="0" y="-1"/>
            <a:ext cx="12192000" cy="9144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F9C3E50D-42BF-4261-BC4A-43C2C291FB08}"/>
              </a:ext>
            </a:extLst>
          </p:cNvPr>
          <p:cNvSpPr>
            <a:spLocks noGrp="1"/>
          </p:cNvSpPr>
          <p:nvPr>
            <p:ph type="ctrTitle"/>
          </p:nvPr>
        </p:nvSpPr>
        <p:spPr>
          <a:xfrm>
            <a:off x="0" y="1"/>
            <a:ext cx="12192000" cy="914398"/>
          </a:xfrm>
        </p:spPr>
        <p:txBody>
          <a:bodyPr anchor="ctr">
            <a:normAutofit/>
          </a:bodyPr>
          <a:lstStyle/>
          <a:p>
            <a:r>
              <a:rPr lang="en-US" sz="4400" dirty="0" smtClean="0">
                <a:solidFill>
                  <a:schemeClr val="bg1"/>
                </a:solidFill>
                <a:latin typeface="Century Gothic" panose="020B0502020202020204" pitchFamily="34" charset="0"/>
              </a:rPr>
              <a:t>What is spotted lanternfly?</a:t>
            </a:r>
            <a:endParaRPr lang="en-US" sz="4400" dirty="0">
              <a:solidFill>
                <a:schemeClr val="bg1"/>
              </a:solidFill>
              <a:latin typeface="Century Gothic" panose="020B0502020202020204" pitchFamily="34" charset="0"/>
            </a:endParaRPr>
          </a:p>
        </p:txBody>
      </p:sp>
      <p:grpSp>
        <p:nvGrpSpPr>
          <p:cNvPr id="4" name="Group 3"/>
          <p:cNvGrpSpPr/>
          <p:nvPr/>
        </p:nvGrpSpPr>
        <p:grpSpPr>
          <a:xfrm>
            <a:off x="618309" y="1219200"/>
            <a:ext cx="10955382" cy="1227908"/>
            <a:chOff x="618309" y="1593669"/>
            <a:chExt cx="10955382" cy="1227908"/>
          </a:xfrm>
        </p:grpSpPr>
        <p:sp>
          <p:nvSpPr>
            <p:cNvPr id="3" name="Round Diagonal Corner Rectangle 2"/>
            <p:cNvSpPr/>
            <p:nvPr/>
          </p:nvSpPr>
          <p:spPr>
            <a:xfrm>
              <a:off x="618309" y="1593669"/>
              <a:ext cx="10955382" cy="1227908"/>
            </a:xfrm>
            <a:prstGeom prst="round2Diag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18309" y="1730569"/>
              <a:ext cx="10955382" cy="954107"/>
            </a:xfrm>
            <a:prstGeom prst="rect">
              <a:avLst/>
            </a:prstGeom>
            <a:noFill/>
          </p:spPr>
          <p:txBody>
            <a:bodyPr wrap="square" rtlCol="0">
              <a:spAutoFit/>
            </a:bodyPr>
            <a:lstStyle/>
            <a:p>
              <a:r>
                <a:rPr lang="en-US" sz="2800" dirty="0" smtClean="0">
                  <a:latin typeface="Century Gothic" panose="020B0502020202020204" pitchFamily="34" charset="0"/>
                </a:rPr>
                <a:t>“Spotted lanternfly is a freak among </a:t>
              </a:r>
              <a:r>
                <a:rPr lang="en-US" sz="2800" dirty="0" err="1" smtClean="0">
                  <a:latin typeface="Century Gothic" panose="020B0502020202020204" pitchFamily="34" charset="0"/>
                </a:rPr>
                <a:t>planthoppers</a:t>
              </a:r>
              <a:r>
                <a:rPr lang="en-US" sz="2800" dirty="0" smtClean="0">
                  <a:latin typeface="Century Gothic" panose="020B0502020202020204" pitchFamily="34" charset="0"/>
                </a:rPr>
                <a:t>.”</a:t>
              </a:r>
            </a:p>
            <a:p>
              <a:pPr algn="r"/>
              <a:r>
                <a:rPr lang="en-US" sz="2800" dirty="0">
                  <a:latin typeface="Century Gothic" panose="020B0502020202020204" pitchFamily="34" charset="0"/>
                </a:rPr>
                <a:t>~</a:t>
              </a:r>
              <a:r>
                <a:rPr lang="en-US" sz="2800" dirty="0" smtClean="0">
                  <a:latin typeface="Century Gothic" panose="020B0502020202020204" pitchFamily="34" charset="0"/>
                </a:rPr>
                <a:t>Julie Urban, Penn State University Entomologist</a:t>
              </a:r>
              <a:endParaRPr lang="en-US" sz="2800" dirty="0">
                <a:latin typeface="Century Gothic" panose="020B0502020202020204" pitchFamily="34" charset="0"/>
              </a:endParaRPr>
            </a:p>
          </p:txBody>
        </p:sp>
      </p:grpSp>
      <p:sp>
        <p:nvSpPr>
          <p:cNvPr id="5" name="TextBox 4"/>
          <p:cNvSpPr txBox="1"/>
          <p:nvPr/>
        </p:nvSpPr>
        <p:spPr>
          <a:xfrm>
            <a:off x="618309" y="2751909"/>
            <a:ext cx="5390605" cy="395492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err="1" smtClean="0">
                <a:latin typeface="Century Gothic" panose="020B0502020202020204" pitchFamily="34" charset="0"/>
              </a:rPr>
              <a:t>Planthopper</a:t>
            </a:r>
            <a:r>
              <a:rPr lang="en-US" dirty="0" smtClean="0">
                <a:latin typeface="Century Gothic" panose="020B0502020202020204" pitchFamily="34" charset="0"/>
              </a:rPr>
              <a:t>; member of the family </a:t>
            </a:r>
            <a:r>
              <a:rPr lang="en-US" dirty="0" err="1" smtClean="0">
                <a:latin typeface="Century Gothic" panose="020B0502020202020204" pitchFamily="34" charset="0"/>
              </a:rPr>
              <a:t>Fulgoridae</a:t>
            </a:r>
            <a:endParaRPr lang="en-US" dirty="0" smtClean="0">
              <a:latin typeface="Century Gothic" panose="020B0502020202020204" pitchFamily="34" charset="0"/>
            </a:endParaRPr>
          </a:p>
          <a:p>
            <a:pPr marL="742950" lvl="1" indent="-285750">
              <a:spcAft>
                <a:spcPts val="600"/>
              </a:spcAft>
              <a:buFont typeface="Arial" panose="020B0604020202020204" pitchFamily="34" charset="0"/>
              <a:buChar char="•"/>
            </a:pPr>
            <a:r>
              <a:rPr lang="en-US" dirty="0" smtClean="0">
                <a:latin typeface="Century Gothic" panose="020B0502020202020204" pitchFamily="34" charset="0"/>
              </a:rPr>
              <a:t>One of the only pests known in this insect family</a:t>
            </a:r>
          </a:p>
          <a:p>
            <a:pPr marL="285750" indent="-285750">
              <a:spcAft>
                <a:spcPts val="600"/>
              </a:spcAft>
              <a:buFont typeface="Arial" panose="020B0604020202020204" pitchFamily="34" charset="0"/>
              <a:buChar char="•"/>
            </a:pPr>
            <a:r>
              <a:rPr lang="en-US" dirty="0">
                <a:latin typeface="Century Gothic" panose="020B0502020202020204" pitchFamily="34" charset="0"/>
              </a:rPr>
              <a:t>Native to parts of Asia (northern China, Vietnam, Bangladesh</a:t>
            </a:r>
            <a:r>
              <a:rPr lang="en-US" dirty="0" smtClean="0">
                <a:latin typeface="Century Gothic" panose="020B0502020202020204" pitchFamily="34" charset="0"/>
              </a:rPr>
              <a:t>)</a:t>
            </a:r>
          </a:p>
          <a:p>
            <a:pPr marL="742950" lvl="1" indent="-285750">
              <a:spcAft>
                <a:spcPts val="600"/>
              </a:spcAft>
              <a:buFont typeface="Arial" panose="020B0604020202020204" pitchFamily="34" charset="0"/>
              <a:buChar char="•"/>
            </a:pPr>
            <a:r>
              <a:rPr lang="en-US" dirty="0" smtClean="0">
                <a:latin typeface="Century Gothic" panose="020B0502020202020204" pitchFamily="34" charset="0"/>
              </a:rPr>
              <a:t>Introduced to Korea in 2004 where it has become a major pest</a:t>
            </a:r>
          </a:p>
          <a:p>
            <a:pPr marL="742950" lvl="1" indent="-285750">
              <a:spcAft>
                <a:spcPts val="600"/>
              </a:spcAft>
              <a:buFont typeface="Arial" panose="020B0604020202020204" pitchFamily="34" charset="0"/>
              <a:buChar char="•"/>
            </a:pPr>
            <a:r>
              <a:rPr lang="en-US" dirty="0" smtClean="0">
                <a:latin typeface="Century Gothic" panose="020B0502020202020204" pitchFamily="34" charset="0"/>
              </a:rPr>
              <a:t>First detected in Pennsylvania in 2014</a:t>
            </a:r>
            <a:endParaRPr lang="en-US" dirty="0">
              <a:latin typeface="Century Gothic" panose="020B0502020202020204" pitchFamily="34" charset="0"/>
            </a:endParaRPr>
          </a:p>
          <a:p>
            <a:pPr marL="285750" indent="-285750">
              <a:spcAft>
                <a:spcPts val="600"/>
              </a:spcAft>
              <a:buFont typeface="Arial" panose="020B0604020202020204" pitchFamily="34" charset="0"/>
              <a:buChar char="•"/>
            </a:pPr>
            <a:r>
              <a:rPr lang="en-US" dirty="0" err="1" smtClean="0">
                <a:latin typeface="Century Gothic" panose="020B0502020202020204" pitchFamily="34" charset="0"/>
              </a:rPr>
              <a:t>Univoltine</a:t>
            </a:r>
            <a:endParaRPr lang="en-US" dirty="0" smtClean="0">
              <a:latin typeface="Century Gothic" panose="020B0502020202020204" pitchFamily="34" charset="0"/>
            </a:endParaRPr>
          </a:p>
          <a:p>
            <a:pPr marL="285750" indent="-285750">
              <a:spcAft>
                <a:spcPts val="600"/>
              </a:spcAft>
              <a:buClr>
                <a:schemeClr val="tx1"/>
              </a:buClr>
              <a:buFont typeface="Arial" panose="020B0604020202020204" pitchFamily="34" charset="0"/>
              <a:buChar char="•"/>
            </a:pPr>
            <a:r>
              <a:rPr lang="en-US" dirty="0" smtClean="0">
                <a:solidFill>
                  <a:srgbClr val="00B0F0"/>
                </a:solidFill>
                <a:latin typeface="Century Gothic" panose="020B0502020202020204" pitchFamily="34" charset="0"/>
              </a:rPr>
              <a:t>Very</a:t>
            </a:r>
            <a:r>
              <a:rPr lang="en-US" dirty="0" smtClean="0">
                <a:latin typeface="Century Gothic" panose="020B0502020202020204" pitchFamily="34" charset="0"/>
              </a:rPr>
              <a:t> broad host range</a:t>
            </a:r>
          </a:p>
          <a:p>
            <a:pPr marL="285750" indent="-285750">
              <a:spcAft>
                <a:spcPts val="600"/>
              </a:spcAft>
              <a:buClr>
                <a:schemeClr val="tx1"/>
              </a:buClr>
              <a:buFont typeface="Arial" panose="020B0604020202020204" pitchFamily="34" charset="0"/>
              <a:buChar char="•"/>
            </a:pPr>
            <a:endParaRPr lang="en-US" dirty="0">
              <a:latin typeface="Century Gothic" panose="020B0502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751909"/>
            <a:ext cx="5488743" cy="3305395"/>
          </a:xfrm>
          <a:prstGeom prst="rect">
            <a:avLst/>
          </a:prstGeom>
        </p:spPr>
      </p:pic>
    </p:spTree>
    <p:extLst>
      <p:ext uri="{BB962C8B-B14F-4D97-AF65-F5344CB8AC3E}">
        <p14:creationId xmlns:p14="http://schemas.microsoft.com/office/powerpoint/2010/main" val="2037179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0248" y="1196772"/>
            <a:ext cx="3496298" cy="3416320"/>
          </a:xfrm>
          <a:prstGeom prst="rect">
            <a:avLst/>
          </a:prstGeom>
          <a:noFill/>
        </p:spPr>
        <p:txBody>
          <a:bodyPr wrap="square" rtlCol="0">
            <a:spAutoFit/>
          </a:bodyPr>
          <a:lstStyle/>
          <a:p>
            <a:r>
              <a:rPr lang="en-US" dirty="0">
                <a:latin typeface="Century Gothic" panose="020B0502020202020204" pitchFamily="34" charset="0"/>
              </a:rPr>
              <a:t>Spotted lanternfly, </a:t>
            </a:r>
            <a:r>
              <a:rPr lang="en-US" i="1" dirty="0" err="1">
                <a:latin typeface="Century Gothic" panose="020B0502020202020204" pitchFamily="34" charset="0"/>
              </a:rPr>
              <a:t>Lycorma</a:t>
            </a:r>
            <a:r>
              <a:rPr lang="en-US" i="1" dirty="0">
                <a:latin typeface="Century Gothic" panose="020B0502020202020204" pitchFamily="34" charset="0"/>
              </a:rPr>
              <a:t> </a:t>
            </a:r>
            <a:r>
              <a:rPr lang="en-US" i="1" dirty="0" err="1">
                <a:latin typeface="Century Gothic" panose="020B0502020202020204" pitchFamily="34" charset="0"/>
              </a:rPr>
              <a:t>delicatula</a:t>
            </a:r>
            <a:r>
              <a:rPr lang="en-US" dirty="0">
                <a:latin typeface="Century Gothic" panose="020B0502020202020204" pitchFamily="34" charset="0"/>
              </a:rPr>
              <a:t> (White), was first detected in Berks County, Pennsylvania in 2014.  </a:t>
            </a:r>
          </a:p>
          <a:p>
            <a:endParaRPr lang="en-US" dirty="0">
              <a:latin typeface="Century Gothic" panose="020B0502020202020204" pitchFamily="34" charset="0"/>
            </a:endParaRPr>
          </a:p>
          <a:p>
            <a:r>
              <a:rPr lang="en-US" dirty="0">
                <a:latin typeface="Century Gothic" panose="020B0502020202020204" pitchFamily="34" charset="0"/>
              </a:rPr>
              <a:t>Believed to have been introduced from Asia in 2012 on stone </a:t>
            </a:r>
            <a:r>
              <a:rPr lang="en-US" dirty="0" smtClean="0">
                <a:latin typeface="Century Gothic" panose="020B0502020202020204" pitchFamily="34" charset="0"/>
              </a:rPr>
              <a:t>products.</a:t>
            </a:r>
            <a:endParaRPr lang="en-US" dirty="0">
              <a:latin typeface="Century Gothic" panose="020B0502020202020204" pitchFamily="34" charset="0"/>
            </a:endParaRPr>
          </a:p>
          <a:p>
            <a:endParaRPr lang="en-US" dirty="0">
              <a:latin typeface="Century Gothic" panose="020B0502020202020204" pitchFamily="34" charset="0"/>
            </a:endParaRPr>
          </a:p>
          <a:p>
            <a:r>
              <a:rPr lang="en-US" dirty="0">
                <a:latin typeface="Century Gothic" panose="020B0502020202020204" pitchFamily="34" charset="0"/>
              </a:rPr>
              <a:t>13 counties in Pennsylvania have been placed under quarantine for this </a:t>
            </a:r>
            <a:r>
              <a:rPr lang="en-US" dirty="0" smtClean="0">
                <a:latin typeface="Century Gothic" panose="020B0502020202020204" pitchFamily="34" charset="0"/>
              </a:rPr>
              <a:t>pest.</a:t>
            </a:r>
            <a:endParaRPr lang="en-US" i="1" dirty="0">
              <a:latin typeface="Century Gothic" panose="020B0502020202020204" pitchFamily="34" charset="0"/>
            </a:endParaRPr>
          </a:p>
        </p:txBody>
      </p:sp>
      <p:sp>
        <p:nvSpPr>
          <p:cNvPr id="10" name="Rectangle 9">
            <a:extLst>
              <a:ext uri="{FF2B5EF4-FFF2-40B4-BE49-F238E27FC236}">
                <a16:creationId xmlns:a16="http://schemas.microsoft.com/office/drawing/2014/main" id="{E773E426-1418-4D35-AE8A-0FAD8F737959}"/>
              </a:ext>
            </a:extLst>
          </p:cNvPr>
          <p:cNvSpPr/>
          <p:nvPr/>
        </p:nvSpPr>
        <p:spPr>
          <a:xfrm>
            <a:off x="0" y="-1"/>
            <a:ext cx="12192000" cy="9144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B3FE2826-0545-41C4-AE63-B6E69F46557F}"/>
              </a:ext>
            </a:extLst>
          </p:cNvPr>
          <p:cNvSpPr>
            <a:spLocks noGrp="1"/>
          </p:cNvSpPr>
          <p:nvPr>
            <p:ph type="ctrTitle"/>
          </p:nvPr>
        </p:nvSpPr>
        <p:spPr>
          <a:xfrm>
            <a:off x="0" y="1"/>
            <a:ext cx="12192000" cy="914398"/>
          </a:xfrm>
        </p:spPr>
        <p:txBody>
          <a:bodyPr anchor="ctr">
            <a:normAutofit/>
          </a:bodyPr>
          <a:lstStyle/>
          <a:p>
            <a:r>
              <a:rPr lang="en-US" sz="4400" dirty="0">
                <a:solidFill>
                  <a:schemeClr val="bg1"/>
                </a:solidFill>
                <a:latin typeface="Century Gothic" panose="020B0502020202020204" pitchFamily="34" charset="0"/>
              </a:rPr>
              <a:t>Regulatory Status of Spotted Lanternfly</a:t>
            </a:r>
          </a:p>
        </p:txBody>
      </p:sp>
      <p:pic>
        <p:nvPicPr>
          <p:cNvPr id="7" name="Picture 6"/>
          <p:cNvPicPr>
            <a:picLocks noChangeAspect="1"/>
          </p:cNvPicPr>
          <p:nvPr/>
        </p:nvPicPr>
        <p:blipFill>
          <a:blip r:embed="rId3"/>
          <a:stretch>
            <a:fillRect/>
          </a:stretch>
        </p:blipFill>
        <p:spPr>
          <a:xfrm>
            <a:off x="4502329" y="1078332"/>
            <a:ext cx="7506789" cy="5736123"/>
          </a:xfrm>
          <a:prstGeom prst="rect">
            <a:avLst/>
          </a:prstGeom>
        </p:spPr>
      </p:pic>
    </p:spTree>
    <p:extLst>
      <p:ext uri="{BB962C8B-B14F-4D97-AF65-F5344CB8AC3E}">
        <p14:creationId xmlns:p14="http://schemas.microsoft.com/office/powerpoint/2010/main" val="16325002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0248" y="1196772"/>
            <a:ext cx="3496298" cy="5632311"/>
          </a:xfrm>
          <a:prstGeom prst="rect">
            <a:avLst/>
          </a:prstGeom>
          <a:noFill/>
        </p:spPr>
        <p:txBody>
          <a:bodyPr wrap="square" rtlCol="0">
            <a:spAutoFit/>
          </a:bodyPr>
          <a:lstStyle/>
          <a:p>
            <a:r>
              <a:rPr lang="en-US" dirty="0">
                <a:latin typeface="Century Gothic" panose="020B0502020202020204" pitchFamily="34" charset="0"/>
              </a:rPr>
              <a:t>Spotted lanternfly, </a:t>
            </a:r>
            <a:r>
              <a:rPr lang="en-US" i="1" dirty="0" err="1">
                <a:latin typeface="Century Gothic" panose="020B0502020202020204" pitchFamily="34" charset="0"/>
              </a:rPr>
              <a:t>Lycorma</a:t>
            </a:r>
            <a:r>
              <a:rPr lang="en-US" i="1" dirty="0">
                <a:latin typeface="Century Gothic" panose="020B0502020202020204" pitchFamily="34" charset="0"/>
              </a:rPr>
              <a:t> </a:t>
            </a:r>
            <a:r>
              <a:rPr lang="en-US" i="1" dirty="0" err="1">
                <a:latin typeface="Century Gothic" panose="020B0502020202020204" pitchFamily="34" charset="0"/>
              </a:rPr>
              <a:t>delicatula</a:t>
            </a:r>
            <a:r>
              <a:rPr lang="en-US" dirty="0">
                <a:latin typeface="Century Gothic" panose="020B0502020202020204" pitchFamily="34" charset="0"/>
              </a:rPr>
              <a:t> (White), was first detected in Berks County, Pennsylvania in 2014.  </a:t>
            </a:r>
          </a:p>
          <a:p>
            <a:endParaRPr lang="en-US" dirty="0">
              <a:latin typeface="Century Gothic" panose="020B0502020202020204" pitchFamily="34" charset="0"/>
            </a:endParaRPr>
          </a:p>
          <a:p>
            <a:r>
              <a:rPr lang="en-US" dirty="0">
                <a:latin typeface="Century Gothic" panose="020B0502020202020204" pitchFamily="34" charset="0"/>
              </a:rPr>
              <a:t>Believed to have been introduced from Asia in 2012 on stone </a:t>
            </a:r>
            <a:r>
              <a:rPr lang="en-US" dirty="0" smtClean="0">
                <a:latin typeface="Century Gothic" panose="020B0502020202020204" pitchFamily="34" charset="0"/>
              </a:rPr>
              <a:t>products.</a:t>
            </a:r>
            <a:endParaRPr lang="en-US" dirty="0">
              <a:latin typeface="Century Gothic" panose="020B0502020202020204" pitchFamily="34" charset="0"/>
            </a:endParaRPr>
          </a:p>
          <a:p>
            <a:endParaRPr lang="en-US" dirty="0">
              <a:latin typeface="Century Gothic" panose="020B0502020202020204" pitchFamily="34" charset="0"/>
            </a:endParaRPr>
          </a:p>
          <a:p>
            <a:r>
              <a:rPr lang="en-US" dirty="0">
                <a:latin typeface="Century Gothic" panose="020B0502020202020204" pitchFamily="34" charset="0"/>
              </a:rPr>
              <a:t>13 counties in Pennsylvania have been placed under quarantine for this </a:t>
            </a:r>
            <a:r>
              <a:rPr lang="en-US" dirty="0" smtClean="0">
                <a:latin typeface="Century Gothic" panose="020B0502020202020204" pitchFamily="34" charset="0"/>
              </a:rPr>
              <a:t>pest.</a:t>
            </a:r>
          </a:p>
          <a:p>
            <a:endParaRPr lang="en-US" dirty="0">
              <a:latin typeface="Century Gothic" panose="020B0502020202020204" pitchFamily="34" charset="0"/>
            </a:endParaRPr>
          </a:p>
          <a:p>
            <a:r>
              <a:rPr lang="en-US" dirty="0" smtClean="0">
                <a:latin typeface="Century Gothic" panose="020B0502020202020204" pitchFamily="34" charset="0"/>
              </a:rPr>
              <a:t>As </a:t>
            </a:r>
            <a:r>
              <a:rPr lang="en-US" dirty="0">
                <a:latin typeface="Century Gothic" panose="020B0502020202020204" pitchFamily="34" charset="0"/>
              </a:rPr>
              <a:t>of February </a:t>
            </a:r>
            <a:r>
              <a:rPr lang="en-US" dirty="0" smtClean="0">
                <a:latin typeface="Century Gothic" panose="020B0502020202020204" pitchFamily="34" charset="0"/>
              </a:rPr>
              <a:t>2019 </a:t>
            </a:r>
            <a:r>
              <a:rPr lang="en-US" dirty="0">
                <a:latin typeface="Century Gothic" panose="020B0502020202020204" pitchFamily="34" charset="0"/>
              </a:rPr>
              <a:t>SLF has been </a:t>
            </a:r>
            <a:r>
              <a:rPr lang="en-US" b="1" dirty="0">
                <a:solidFill>
                  <a:srgbClr val="00B0F0"/>
                </a:solidFill>
                <a:latin typeface="Century Gothic" panose="020B0502020202020204" pitchFamily="34" charset="0"/>
              </a:rPr>
              <a:t>intercepted in </a:t>
            </a:r>
            <a:r>
              <a:rPr lang="en-US" b="1" dirty="0" smtClean="0">
                <a:solidFill>
                  <a:srgbClr val="00B0F0"/>
                </a:solidFill>
                <a:latin typeface="Century Gothic" panose="020B0502020202020204" pitchFamily="34" charset="0"/>
              </a:rPr>
              <a:t>Connecticut, Delaware</a:t>
            </a:r>
            <a:r>
              <a:rPr lang="en-US" b="1" dirty="0">
                <a:solidFill>
                  <a:srgbClr val="00B0F0"/>
                </a:solidFill>
                <a:latin typeface="Century Gothic" panose="020B0502020202020204" pitchFamily="34" charset="0"/>
              </a:rPr>
              <a:t>, </a:t>
            </a:r>
            <a:r>
              <a:rPr lang="en-US" b="1" dirty="0" smtClean="0">
                <a:solidFill>
                  <a:srgbClr val="00B0F0"/>
                </a:solidFill>
                <a:latin typeface="Century Gothic" panose="020B0502020202020204" pitchFamily="34" charset="0"/>
              </a:rPr>
              <a:t>Maryland, Massachusetts, New </a:t>
            </a:r>
            <a:r>
              <a:rPr lang="en-US" b="1" dirty="0">
                <a:solidFill>
                  <a:srgbClr val="00B0F0"/>
                </a:solidFill>
                <a:latin typeface="Century Gothic" panose="020B0502020202020204" pitchFamily="34" charset="0"/>
              </a:rPr>
              <a:t>Jersey, New York, and Virginia</a:t>
            </a:r>
          </a:p>
          <a:p>
            <a:endParaRPr lang="en-US" i="1" dirty="0">
              <a:latin typeface="Century Gothic" panose="020B0502020202020204" pitchFamily="34" charset="0"/>
            </a:endParaRPr>
          </a:p>
        </p:txBody>
      </p:sp>
      <p:pic>
        <p:nvPicPr>
          <p:cNvPr id="6" name="Picture 2" descr="https://www.dontmovefirewood.org/wp-content/uploads/2015/08/SLF-Known-Distb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5406" y="988805"/>
            <a:ext cx="6061093" cy="586382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773E426-1418-4D35-AE8A-0FAD8F737959}"/>
              </a:ext>
            </a:extLst>
          </p:cNvPr>
          <p:cNvSpPr/>
          <p:nvPr/>
        </p:nvSpPr>
        <p:spPr>
          <a:xfrm>
            <a:off x="0" y="-1"/>
            <a:ext cx="12192000" cy="9144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B3FE2826-0545-41C4-AE63-B6E69F46557F}"/>
              </a:ext>
            </a:extLst>
          </p:cNvPr>
          <p:cNvSpPr>
            <a:spLocks noGrp="1"/>
          </p:cNvSpPr>
          <p:nvPr>
            <p:ph type="ctrTitle"/>
          </p:nvPr>
        </p:nvSpPr>
        <p:spPr>
          <a:xfrm>
            <a:off x="0" y="1"/>
            <a:ext cx="12192000" cy="914398"/>
          </a:xfrm>
        </p:spPr>
        <p:txBody>
          <a:bodyPr anchor="ctr">
            <a:normAutofit/>
          </a:bodyPr>
          <a:lstStyle/>
          <a:p>
            <a:r>
              <a:rPr lang="en-US" sz="4400" dirty="0">
                <a:solidFill>
                  <a:schemeClr val="bg1"/>
                </a:solidFill>
                <a:latin typeface="Century Gothic" panose="020B0502020202020204" pitchFamily="34" charset="0"/>
              </a:rPr>
              <a:t>Regulatory Status of Spotted Lanternfly</a:t>
            </a:r>
          </a:p>
        </p:txBody>
      </p:sp>
    </p:spTree>
    <p:extLst>
      <p:ext uri="{BB962C8B-B14F-4D97-AF65-F5344CB8AC3E}">
        <p14:creationId xmlns:p14="http://schemas.microsoft.com/office/powerpoint/2010/main" val="18736115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0248" y="1196772"/>
            <a:ext cx="3496298" cy="5909310"/>
          </a:xfrm>
          <a:prstGeom prst="rect">
            <a:avLst/>
          </a:prstGeom>
          <a:noFill/>
        </p:spPr>
        <p:txBody>
          <a:bodyPr wrap="square" rtlCol="0">
            <a:spAutoFit/>
          </a:bodyPr>
          <a:lstStyle/>
          <a:p>
            <a:r>
              <a:rPr lang="en-US" u="sng" dirty="0" smtClean="0">
                <a:latin typeface="Century Gothic" panose="020B0502020202020204" pitchFamily="34" charset="0"/>
              </a:rPr>
              <a:t>Quarantines by State</a:t>
            </a:r>
          </a:p>
          <a:p>
            <a:endParaRPr lang="en-US" b="1" dirty="0">
              <a:solidFill>
                <a:srgbClr val="00B0F0"/>
              </a:solidFill>
              <a:latin typeface="Century Gothic" panose="020B0502020202020204" pitchFamily="34" charset="0"/>
            </a:endParaRPr>
          </a:p>
          <a:p>
            <a:r>
              <a:rPr lang="en-US" dirty="0" smtClean="0">
                <a:latin typeface="Century Gothic" panose="020B0502020202020204" pitchFamily="34" charset="0"/>
              </a:rPr>
              <a:t>Pennsylvania – began by quarantining municipalities then quickly shifted to counties</a:t>
            </a:r>
          </a:p>
          <a:p>
            <a:endParaRPr lang="en-US" dirty="0">
              <a:latin typeface="Century Gothic" panose="020B0502020202020204" pitchFamily="34" charset="0"/>
            </a:endParaRPr>
          </a:p>
          <a:p>
            <a:r>
              <a:rPr lang="en-US" dirty="0" smtClean="0">
                <a:latin typeface="Century Gothic" panose="020B0502020202020204" pitchFamily="34" charset="0"/>
              </a:rPr>
              <a:t>Delaware – New castle County specific to zip codes</a:t>
            </a:r>
          </a:p>
          <a:p>
            <a:endParaRPr lang="en-US" dirty="0">
              <a:latin typeface="Century Gothic" panose="020B0502020202020204" pitchFamily="34" charset="0"/>
            </a:endParaRPr>
          </a:p>
          <a:p>
            <a:r>
              <a:rPr lang="en-US" dirty="0" smtClean="0">
                <a:latin typeface="Century Gothic" panose="020B0502020202020204" pitchFamily="34" charset="0"/>
              </a:rPr>
              <a:t>New Jersey – Warren, Hunterdon, Mercer counties under quarantine</a:t>
            </a:r>
          </a:p>
          <a:p>
            <a:endParaRPr lang="en-US" dirty="0">
              <a:latin typeface="Century Gothic" panose="020B0502020202020204" pitchFamily="34" charset="0"/>
            </a:endParaRPr>
          </a:p>
          <a:p>
            <a:r>
              <a:rPr lang="en-US" dirty="0" smtClean="0">
                <a:latin typeface="Century Gothic" panose="020B0502020202020204" pitchFamily="34" charset="0"/>
              </a:rPr>
              <a:t>New York – external quarantine on Delaware, New Jersey, Pennsylvania, and Virginia</a:t>
            </a:r>
          </a:p>
          <a:p>
            <a:endParaRPr lang="en-US" dirty="0">
              <a:latin typeface="Century Gothic" panose="020B0502020202020204" pitchFamily="34" charset="0"/>
            </a:endParaRPr>
          </a:p>
          <a:p>
            <a:r>
              <a:rPr lang="en-US" dirty="0" smtClean="0">
                <a:latin typeface="Century Gothic" panose="020B0502020202020204" pitchFamily="34" charset="0"/>
              </a:rPr>
              <a:t>Virginia – nothing yet</a:t>
            </a:r>
            <a:endParaRPr lang="en-US" dirty="0">
              <a:latin typeface="Century Gothic" panose="020B0502020202020204" pitchFamily="34" charset="0"/>
            </a:endParaRPr>
          </a:p>
          <a:p>
            <a:endParaRPr lang="en-US" i="1" dirty="0">
              <a:latin typeface="Century Gothic" panose="020B0502020202020204" pitchFamily="34" charset="0"/>
            </a:endParaRPr>
          </a:p>
        </p:txBody>
      </p:sp>
      <p:sp>
        <p:nvSpPr>
          <p:cNvPr id="10" name="Rectangle 9">
            <a:extLst>
              <a:ext uri="{FF2B5EF4-FFF2-40B4-BE49-F238E27FC236}">
                <a16:creationId xmlns:a16="http://schemas.microsoft.com/office/drawing/2014/main" id="{E773E426-1418-4D35-AE8A-0FAD8F737959}"/>
              </a:ext>
            </a:extLst>
          </p:cNvPr>
          <p:cNvSpPr/>
          <p:nvPr/>
        </p:nvSpPr>
        <p:spPr>
          <a:xfrm>
            <a:off x="0" y="-1"/>
            <a:ext cx="12192000" cy="9144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B3FE2826-0545-41C4-AE63-B6E69F46557F}"/>
              </a:ext>
            </a:extLst>
          </p:cNvPr>
          <p:cNvSpPr>
            <a:spLocks noGrp="1"/>
          </p:cNvSpPr>
          <p:nvPr>
            <p:ph type="ctrTitle"/>
          </p:nvPr>
        </p:nvSpPr>
        <p:spPr>
          <a:xfrm>
            <a:off x="0" y="1"/>
            <a:ext cx="12192000" cy="914398"/>
          </a:xfrm>
        </p:spPr>
        <p:txBody>
          <a:bodyPr anchor="ctr">
            <a:normAutofit/>
          </a:bodyPr>
          <a:lstStyle/>
          <a:p>
            <a:r>
              <a:rPr lang="en-US" sz="4400" dirty="0">
                <a:solidFill>
                  <a:schemeClr val="bg1"/>
                </a:solidFill>
                <a:latin typeface="Century Gothic" panose="020B0502020202020204" pitchFamily="34" charset="0"/>
              </a:rPr>
              <a:t>Regulatory Status of Spotted Lanternfly</a:t>
            </a:r>
          </a:p>
        </p:txBody>
      </p:sp>
      <p:pic>
        <p:nvPicPr>
          <p:cNvPr id="8" name="Picture 2" descr="https://www.dontmovefirewood.org/wp-content/uploads/2015/08/SLF-Known-Distb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5406" y="988805"/>
            <a:ext cx="6061093" cy="5863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1154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8961" y="1196772"/>
            <a:ext cx="6176682" cy="5578450"/>
          </a:xfrm>
          <a:prstGeom prst="rect">
            <a:avLst/>
          </a:prstGeom>
          <a:noFill/>
        </p:spPr>
        <p:txBody>
          <a:bodyPr wrap="square" rtlCol="0">
            <a:spAutoFit/>
          </a:bodyPr>
          <a:lstStyle/>
          <a:p>
            <a:r>
              <a:rPr lang="en-US" sz="2800" b="1" dirty="0">
                <a:latin typeface="Century Gothic" panose="020B0502020202020204" pitchFamily="34" charset="0"/>
              </a:rPr>
              <a:t>Regulated Articles:</a:t>
            </a:r>
          </a:p>
          <a:p>
            <a:pPr marL="285750" indent="-285750">
              <a:spcAft>
                <a:spcPts val="300"/>
              </a:spcAft>
              <a:buFont typeface="Arial" panose="020B0604020202020204" pitchFamily="34" charset="0"/>
              <a:buChar char="•"/>
            </a:pPr>
            <a:r>
              <a:rPr lang="en-US" dirty="0">
                <a:latin typeface="Century Gothic" panose="020B0502020202020204" pitchFamily="34" charset="0"/>
              </a:rPr>
              <a:t>Any living stage of SLF including egg masses, nymphs, and adults</a:t>
            </a:r>
          </a:p>
          <a:p>
            <a:pPr marL="285750" indent="-285750">
              <a:spcAft>
                <a:spcPts val="300"/>
              </a:spcAft>
              <a:buFont typeface="Arial" panose="020B0604020202020204" pitchFamily="34" charset="0"/>
              <a:buChar char="•"/>
            </a:pPr>
            <a:r>
              <a:rPr lang="en-US" dirty="0">
                <a:latin typeface="Century Gothic" panose="020B0502020202020204" pitchFamily="34" charset="0"/>
              </a:rPr>
              <a:t>Brush, debris, bark, or yard waste</a:t>
            </a:r>
          </a:p>
          <a:p>
            <a:pPr marL="285750" indent="-285750">
              <a:spcAft>
                <a:spcPts val="300"/>
              </a:spcAft>
              <a:buFont typeface="Arial" panose="020B0604020202020204" pitchFamily="34" charset="0"/>
              <a:buChar char="•"/>
            </a:pPr>
            <a:r>
              <a:rPr lang="en-US" dirty="0">
                <a:latin typeface="Century Gothic" panose="020B0502020202020204" pitchFamily="34" charset="0"/>
              </a:rPr>
              <a:t>Landscaping, remodeling or construction waste</a:t>
            </a:r>
          </a:p>
          <a:p>
            <a:pPr marL="285750" indent="-285750">
              <a:spcAft>
                <a:spcPts val="300"/>
              </a:spcAft>
              <a:buFont typeface="Arial" panose="020B0604020202020204" pitchFamily="34" charset="0"/>
              <a:buChar char="•"/>
            </a:pPr>
            <a:r>
              <a:rPr lang="en-US" dirty="0">
                <a:latin typeface="Century Gothic" panose="020B0502020202020204" pitchFamily="34" charset="0"/>
              </a:rPr>
              <a:t>Logs, stumps or any tree parts</a:t>
            </a:r>
          </a:p>
          <a:p>
            <a:pPr marL="285750" indent="-285750">
              <a:spcAft>
                <a:spcPts val="300"/>
              </a:spcAft>
              <a:buFont typeface="Arial" panose="020B0604020202020204" pitchFamily="34" charset="0"/>
              <a:buChar char="•"/>
            </a:pPr>
            <a:r>
              <a:rPr lang="en-US" dirty="0">
                <a:latin typeface="Century Gothic" panose="020B0502020202020204" pitchFamily="34" charset="0"/>
              </a:rPr>
              <a:t>Firewood of any species</a:t>
            </a:r>
          </a:p>
          <a:p>
            <a:pPr marL="285750" indent="-285750">
              <a:spcAft>
                <a:spcPts val="300"/>
              </a:spcAft>
              <a:buFont typeface="Arial" panose="020B0604020202020204" pitchFamily="34" charset="0"/>
              <a:buChar char="•"/>
            </a:pPr>
            <a:r>
              <a:rPr lang="en-US" dirty="0">
                <a:latin typeface="Century Gothic" panose="020B0502020202020204" pitchFamily="34" charset="0"/>
              </a:rPr>
              <a:t>Grapevines for decorative purposes or as nursery stock</a:t>
            </a:r>
          </a:p>
          <a:p>
            <a:pPr marL="285750" indent="-285750">
              <a:spcAft>
                <a:spcPts val="300"/>
              </a:spcAft>
              <a:buFont typeface="Arial" panose="020B0604020202020204" pitchFamily="34" charset="0"/>
              <a:buChar char="•"/>
            </a:pPr>
            <a:r>
              <a:rPr lang="en-US" dirty="0">
                <a:latin typeface="Century Gothic" panose="020B0502020202020204" pitchFamily="34" charset="0"/>
              </a:rPr>
              <a:t>Nursery stock</a:t>
            </a:r>
          </a:p>
          <a:p>
            <a:pPr marL="285750" indent="-285750">
              <a:spcAft>
                <a:spcPts val="300"/>
              </a:spcAft>
              <a:buFont typeface="Arial" panose="020B0604020202020204" pitchFamily="34" charset="0"/>
              <a:buChar char="•"/>
            </a:pPr>
            <a:r>
              <a:rPr lang="en-US" dirty="0">
                <a:latin typeface="Century Gothic" panose="020B0502020202020204" pitchFamily="34" charset="0"/>
              </a:rPr>
              <a:t>Crated materials</a:t>
            </a:r>
          </a:p>
          <a:p>
            <a:pPr marL="285750" indent="-285750">
              <a:spcAft>
                <a:spcPts val="300"/>
              </a:spcAft>
              <a:buFont typeface="Arial" panose="020B0604020202020204" pitchFamily="34" charset="0"/>
              <a:buChar char="•"/>
            </a:pPr>
            <a:r>
              <a:rPr lang="en-US" dirty="0">
                <a:latin typeface="Century Gothic" panose="020B0502020202020204" pitchFamily="34" charset="0"/>
              </a:rPr>
              <a:t>Outdoor household articles including recreational vehicles, lawn tractors and mowers, mower decks, grill and furniture covers, tarps, mobile homes, tile, stone, deck boards, mobile fire pits, any associated equipment and trucks or vehicles not stored indoors</a:t>
            </a:r>
          </a:p>
          <a:p>
            <a:endParaRPr lang="en-US" i="1" dirty="0">
              <a:latin typeface="Century Gothic" panose="020B0502020202020204" pitchFamily="34" charset="0"/>
            </a:endParaRPr>
          </a:p>
        </p:txBody>
      </p:sp>
      <p:sp>
        <p:nvSpPr>
          <p:cNvPr id="8" name="Rectangle 7">
            <a:extLst>
              <a:ext uri="{FF2B5EF4-FFF2-40B4-BE49-F238E27FC236}">
                <a16:creationId xmlns:a16="http://schemas.microsoft.com/office/drawing/2014/main" id="{CE8D4E52-51A5-4C47-B0C3-9AA1EED248DF}"/>
              </a:ext>
            </a:extLst>
          </p:cNvPr>
          <p:cNvSpPr/>
          <p:nvPr/>
        </p:nvSpPr>
        <p:spPr>
          <a:xfrm>
            <a:off x="0" y="-1"/>
            <a:ext cx="12192000" cy="9144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EA60808C-335F-4EC6-91BD-15711C1A4436}"/>
              </a:ext>
            </a:extLst>
          </p:cNvPr>
          <p:cNvSpPr>
            <a:spLocks noGrp="1"/>
          </p:cNvSpPr>
          <p:nvPr>
            <p:ph type="ctrTitle"/>
          </p:nvPr>
        </p:nvSpPr>
        <p:spPr>
          <a:xfrm>
            <a:off x="0" y="1"/>
            <a:ext cx="12192000" cy="914398"/>
          </a:xfrm>
        </p:spPr>
        <p:txBody>
          <a:bodyPr anchor="ctr">
            <a:normAutofit/>
          </a:bodyPr>
          <a:lstStyle/>
          <a:p>
            <a:r>
              <a:rPr lang="en-US" sz="4400" dirty="0" smtClean="0">
                <a:solidFill>
                  <a:schemeClr val="bg1"/>
                </a:solidFill>
                <a:latin typeface="Century Gothic" panose="020B0502020202020204" pitchFamily="34" charset="0"/>
              </a:rPr>
              <a:t>So what’s actually regulated?</a:t>
            </a:r>
            <a:endParaRPr lang="en-US" sz="4400" dirty="0">
              <a:solidFill>
                <a:schemeClr val="bg1"/>
              </a:solidFill>
              <a:latin typeface="Century Gothic" panose="020B0502020202020204" pitchFamily="34" charset="0"/>
            </a:endParaRPr>
          </a:p>
        </p:txBody>
      </p:sp>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83106" y="2334601"/>
            <a:ext cx="4934912" cy="3302792"/>
          </a:xfrm>
          <a:prstGeom prst="rect">
            <a:avLst/>
          </a:prstGeom>
        </p:spPr>
      </p:pic>
    </p:spTree>
    <p:extLst>
      <p:ext uri="{BB962C8B-B14F-4D97-AF65-F5344CB8AC3E}">
        <p14:creationId xmlns:p14="http://schemas.microsoft.com/office/powerpoint/2010/main" val="38410587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8961" y="1196772"/>
            <a:ext cx="6176682" cy="5578450"/>
          </a:xfrm>
          <a:prstGeom prst="rect">
            <a:avLst/>
          </a:prstGeom>
          <a:noFill/>
        </p:spPr>
        <p:txBody>
          <a:bodyPr wrap="square" rtlCol="0">
            <a:spAutoFit/>
          </a:bodyPr>
          <a:lstStyle/>
          <a:p>
            <a:r>
              <a:rPr lang="en-US" sz="2800" b="1" dirty="0">
                <a:latin typeface="Century Gothic" panose="020B0502020202020204" pitchFamily="34" charset="0"/>
              </a:rPr>
              <a:t>Regulated Articles:</a:t>
            </a:r>
          </a:p>
          <a:p>
            <a:pPr marL="285750" indent="-285750">
              <a:spcAft>
                <a:spcPts val="300"/>
              </a:spcAft>
              <a:buFont typeface="Arial" panose="020B0604020202020204" pitchFamily="34" charset="0"/>
              <a:buChar char="•"/>
            </a:pPr>
            <a:r>
              <a:rPr lang="en-US" dirty="0">
                <a:latin typeface="Century Gothic" panose="020B0502020202020204" pitchFamily="34" charset="0"/>
              </a:rPr>
              <a:t>Any living stage of SLF including egg masses, nymphs, and adults</a:t>
            </a:r>
          </a:p>
          <a:p>
            <a:pPr marL="285750" indent="-285750">
              <a:spcAft>
                <a:spcPts val="300"/>
              </a:spcAft>
              <a:buFont typeface="Arial" panose="020B0604020202020204" pitchFamily="34" charset="0"/>
              <a:buChar char="•"/>
            </a:pPr>
            <a:r>
              <a:rPr lang="en-US" dirty="0">
                <a:latin typeface="Century Gothic" panose="020B0502020202020204" pitchFamily="34" charset="0"/>
              </a:rPr>
              <a:t>Brush, debris, bark, or yard waste</a:t>
            </a:r>
          </a:p>
          <a:p>
            <a:pPr marL="285750" indent="-285750">
              <a:spcAft>
                <a:spcPts val="300"/>
              </a:spcAft>
              <a:buFont typeface="Arial" panose="020B0604020202020204" pitchFamily="34" charset="0"/>
              <a:buChar char="•"/>
            </a:pPr>
            <a:r>
              <a:rPr lang="en-US" dirty="0">
                <a:latin typeface="Century Gothic" panose="020B0502020202020204" pitchFamily="34" charset="0"/>
              </a:rPr>
              <a:t>Landscaping, remodeling or construction waste</a:t>
            </a:r>
          </a:p>
          <a:p>
            <a:pPr marL="285750" indent="-285750">
              <a:spcAft>
                <a:spcPts val="300"/>
              </a:spcAft>
              <a:buFont typeface="Arial" panose="020B0604020202020204" pitchFamily="34" charset="0"/>
              <a:buChar char="•"/>
            </a:pPr>
            <a:r>
              <a:rPr lang="en-US" dirty="0">
                <a:latin typeface="Century Gothic" panose="020B0502020202020204" pitchFamily="34" charset="0"/>
              </a:rPr>
              <a:t>Logs, stumps or any tree parts</a:t>
            </a:r>
          </a:p>
          <a:p>
            <a:pPr marL="285750" indent="-285750">
              <a:spcAft>
                <a:spcPts val="300"/>
              </a:spcAft>
              <a:buFont typeface="Arial" panose="020B0604020202020204" pitchFamily="34" charset="0"/>
              <a:buChar char="•"/>
            </a:pPr>
            <a:r>
              <a:rPr lang="en-US" dirty="0">
                <a:latin typeface="Century Gothic" panose="020B0502020202020204" pitchFamily="34" charset="0"/>
              </a:rPr>
              <a:t>Firewood of any species</a:t>
            </a:r>
          </a:p>
          <a:p>
            <a:pPr marL="285750" indent="-285750">
              <a:spcAft>
                <a:spcPts val="300"/>
              </a:spcAft>
              <a:buFont typeface="Arial" panose="020B0604020202020204" pitchFamily="34" charset="0"/>
              <a:buChar char="•"/>
            </a:pPr>
            <a:r>
              <a:rPr lang="en-US" dirty="0">
                <a:latin typeface="Century Gothic" panose="020B0502020202020204" pitchFamily="34" charset="0"/>
              </a:rPr>
              <a:t>Grapevines for decorative purposes or as nursery stock</a:t>
            </a:r>
          </a:p>
          <a:p>
            <a:pPr marL="285750" indent="-285750">
              <a:spcAft>
                <a:spcPts val="300"/>
              </a:spcAft>
              <a:buFont typeface="Arial" panose="020B0604020202020204" pitchFamily="34" charset="0"/>
              <a:buChar char="•"/>
            </a:pPr>
            <a:r>
              <a:rPr lang="en-US" dirty="0">
                <a:latin typeface="Century Gothic" panose="020B0502020202020204" pitchFamily="34" charset="0"/>
              </a:rPr>
              <a:t>Nursery stock</a:t>
            </a:r>
          </a:p>
          <a:p>
            <a:pPr marL="285750" indent="-285750">
              <a:spcAft>
                <a:spcPts val="300"/>
              </a:spcAft>
              <a:buFont typeface="Arial" panose="020B0604020202020204" pitchFamily="34" charset="0"/>
              <a:buChar char="•"/>
            </a:pPr>
            <a:r>
              <a:rPr lang="en-US" dirty="0">
                <a:latin typeface="Century Gothic" panose="020B0502020202020204" pitchFamily="34" charset="0"/>
              </a:rPr>
              <a:t>Crated materials</a:t>
            </a:r>
          </a:p>
          <a:p>
            <a:pPr marL="285750" indent="-285750">
              <a:spcAft>
                <a:spcPts val="300"/>
              </a:spcAft>
              <a:buFont typeface="Arial" panose="020B0604020202020204" pitchFamily="34" charset="0"/>
              <a:buChar char="•"/>
            </a:pPr>
            <a:r>
              <a:rPr lang="en-US" dirty="0">
                <a:latin typeface="Century Gothic" panose="020B0502020202020204" pitchFamily="34" charset="0"/>
              </a:rPr>
              <a:t>Outdoor household articles including recreational vehicles, lawn tractors and mowers, mower decks, grill and furniture covers, tarps, mobile homes, tile, stone, deck boards, mobile fire pits, any associated equipment and trucks or vehicles not stored indoors</a:t>
            </a:r>
          </a:p>
          <a:p>
            <a:endParaRPr lang="en-US" i="1" dirty="0">
              <a:latin typeface="Century Gothic" panose="020B0502020202020204" pitchFamily="34" charset="0"/>
            </a:endParaRPr>
          </a:p>
        </p:txBody>
      </p:sp>
      <p:sp>
        <p:nvSpPr>
          <p:cNvPr id="8" name="Rectangle 7">
            <a:extLst>
              <a:ext uri="{FF2B5EF4-FFF2-40B4-BE49-F238E27FC236}">
                <a16:creationId xmlns:a16="http://schemas.microsoft.com/office/drawing/2014/main" id="{CE8D4E52-51A5-4C47-B0C3-9AA1EED248DF}"/>
              </a:ext>
            </a:extLst>
          </p:cNvPr>
          <p:cNvSpPr/>
          <p:nvPr/>
        </p:nvSpPr>
        <p:spPr>
          <a:xfrm>
            <a:off x="0" y="-1"/>
            <a:ext cx="12192000" cy="9144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EA60808C-335F-4EC6-91BD-15711C1A4436}"/>
              </a:ext>
            </a:extLst>
          </p:cNvPr>
          <p:cNvSpPr>
            <a:spLocks noGrp="1"/>
          </p:cNvSpPr>
          <p:nvPr>
            <p:ph type="ctrTitle"/>
          </p:nvPr>
        </p:nvSpPr>
        <p:spPr>
          <a:xfrm>
            <a:off x="0" y="1"/>
            <a:ext cx="12192000" cy="914398"/>
          </a:xfrm>
        </p:spPr>
        <p:txBody>
          <a:bodyPr anchor="ctr">
            <a:normAutofit/>
          </a:bodyPr>
          <a:lstStyle/>
          <a:p>
            <a:r>
              <a:rPr lang="en-US" sz="4400" dirty="0" smtClean="0">
                <a:solidFill>
                  <a:schemeClr val="bg1"/>
                </a:solidFill>
                <a:latin typeface="Century Gothic" panose="020B0502020202020204" pitchFamily="34" charset="0"/>
              </a:rPr>
              <a:t>So what’s actually regulated?</a:t>
            </a:r>
            <a:endParaRPr lang="en-US" sz="4400" dirty="0">
              <a:solidFill>
                <a:schemeClr val="bg1"/>
              </a:solidFill>
              <a:latin typeface="Century Gothic" panose="020B0502020202020204" pitchFamily="34" charset="0"/>
            </a:endParaRPr>
          </a:p>
        </p:txBody>
      </p:sp>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83106" y="2334601"/>
            <a:ext cx="4934912" cy="3302792"/>
          </a:xfrm>
          <a:prstGeom prst="rect">
            <a:avLst/>
          </a:prstGeom>
        </p:spPr>
      </p:pic>
      <p:sp>
        <p:nvSpPr>
          <p:cNvPr id="10" name="Rectangle 9"/>
          <p:cNvSpPr/>
          <p:nvPr/>
        </p:nvSpPr>
        <p:spPr>
          <a:xfrm rot="20371564">
            <a:off x="1198421" y="3064460"/>
            <a:ext cx="4937760" cy="1480457"/>
          </a:xfrm>
          <a:prstGeom prst="rect">
            <a:avLst/>
          </a:prstGeom>
          <a:solidFill>
            <a:schemeClr val="accent3">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FF0000"/>
                </a:solidFill>
                <a:latin typeface="Century Gothic" panose="020B0502020202020204" pitchFamily="34" charset="0"/>
              </a:rPr>
              <a:t>EVERYTHING!</a:t>
            </a:r>
            <a:endParaRPr lang="en-US"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26066989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8D4E52-51A5-4C47-B0C3-9AA1EED248DF}"/>
              </a:ext>
            </a:extLst>
          </p:cNvPr>
          <p:cNvSpPr/>
          <p:nvPr/>
        </p:nvSpPr>
        <p:spPr>
          <a:xfrm>
            <a:off x="0" y="-1"/>
            <a:ext cx="12192000" cy="9144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EA60808C-335F-4EC6-91BD-15711C1A4436}"/>
              </a:ext>
            </a:extLst>
          </p:cNvPr>
          <p:cNvSpPr>
            <a:spLocks noGrp="1"/>
          </p:cNvSpPr>
          <p:nvPr>
            <p:ph type="ctrTitle"/>
          </p:nvPr>
        </p:nvSpPr>
        <p:spPr>
          <a:xfrm>
            <a:off x="0" y="1"/>
            <a:ext cx="12192000" cy="914398"/>
          </a:xfrm>
        </p:spPr>
        <p:txBody>
          <a:bodyPr anchor="ctr">
            <a:normAutofit/>
          </a:bodyPr>
          <a:lstStyle/>
          <a:p>
            <a:r>
              <a:rPr lang="en-US" sz="4400" dirty="0" smtClean="0">
                <a:solidFill>
                  <a:schemeClr val="bg1"/>
                </a:solidFill>
                <a:latin typeface="Century Gothic" panose="020B0502020202020204" pitchFamily="34" charset="0"/>
              </a:rPr>
              <a:t>The Spotted Lanternfly Permit</a:t>
            </a:r>
            <a:endParaRPr lang="en-US" sz="4400" dirty="0">
              <a:solidFill>
                <a:schemeClr val="bg1"/>
              </a:solidFill>
              <a:latin typeface="Century Gothic" panose="020B0502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0199" y="1267075"/>
            <a:ext cx="7911602" cy="5273113"/>
          </a:xfrm>
          <a:prstGeom prst="rect">
            <a:avLst/>
          </a:prstGeom>
        </p:spPr>
      </p:pic>
      <p:sp>
        <p:nvSpPr>
          <p:cNvPr id="4" name="TextBox 3"/>
          <p:cNvSpPr txBox="1"/>
          <p:nvPr/>
        </p:nvSpPr>
        <p:spPr>
          <a:xfrm>
            <a:off x="145576" y="5586443"/>
            <a:ext cx="11900848" cy="954107"/>
          </a:xfrm>
          <a:prstGeom prst="rect">
            <a:avLst/>
          </a:prstGeom>
          <a:solidFill>
            <a:schemeClr val="accent6">
              <a:lumMod val="40000"/>
              <a:lumOff val="60000"/>
              <a:alpha val="75000"/>
            </a:schemeClr>
          </a:solidFill>
          <a:ln>
            <a:noFill/>
          </a:ln>
        </p:spPr>
        <p:txBody>
          <a:bodyPr wrap="square" rtlCol="0">
            <a:spAutoFit/>
          </a:bodyPr>
          <a:lstStyle/>
          <a:p>
            <a:pPr algn="ctr"/>
            <a:r>
              <a:rPr lang="en-US" sz="2800" dirty="0">
                <a:latin typeface="Century Gothic" panose="020B0502020202020204" pitchFamily="34" charset="0"/>
              </a:rPr>
              <a:t>Businesses operating in the quarantine zone must have permits to move equipment and goods within and out of the zone.</a:t>
            </a:r>
          </a:p>
        </p:txBody>
      </p:sp>
    </p:spTree>
    <p:extLst>
      <p:ext uri="{BB962C8B-B14F-4D97-AF65-F5344CB8AC3E}">
        <p14:creationId xmlns:p14="http://schemas.microsoft.com/office/powerpoint/2010/main" val="8913361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6373" y="1266441"/>
            <a:ext cx="11369204" cy="453970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smtClean="0">
                <a:latin typeface="Century Gothic" panose="020B0502020202020204" pitchFamily="34" charset="0"/>
              </a:rPr>
              <a:t>Host preference and suitability studies</a:t>
            </a:r>
          </a:p>
          <a:p>
            <a:pPr marL="742950" lvl="1" indent="-285750">
              <a:spcAft>
                <a:spcPts val="600"/>
              </a:spcAft>
              <a:buFont typeface="Arial" panose="020B0604020202020204" pitchFamily="34" charset="0"/>
              <a:buChar char="•"/>
            </a:pPr>
            <a:r>
              <a:rPr lang="en-US" dirty="0" smtClean="0">
                <a:latin typeface="Century Gothic" panose="020B0502020202020204" pitchFamily="34" charset="0"/>
              </a:rPr>
              <a:t>Is tree-of-heaven required for SLF to complete its life cycle?</a:t>
            </a:r>
          </a:p>
          <a:p>
            <a:pPr marL="742950" lvl="1" indent="-285750">
              <a:spcAft>
                <a:spcPts val="600"/>
              </a:spcAft>
              <a:buFont typeface="Arial" panose="020B0604020202020204" pitchFamily="34" charset="0"/>
              <a:buChar char="•"/>
            </a:pPr>
            <a:endParaRPr lang="en-US" dirty="0" smtClean="0">
              <a:latin typeface="Century Gothic" panose="020B0502020202020204" pitchFamily="34" charset="0"/>
            </a:endParaRPr>
          </a:p>
          <a:p>
            <a:pPr marL="285750" indent="-285750">
              <a:spcAft>
                <a:spcPts val="600"/>
              </a:spcAft>
              <a:buFont typeface="Arial" panose="020B0604020202020204" pitchFamily="34" charset="0"/>
              <a:buChar char="•"/>
            </a:pPr>
            <a:r>
              <a:rPr lang="en-US" dirty="0" smtClean="0">
                <a:latin typeface="Century Gothic" panose="020B0502020202020204" pitchFamily="34" charset="0"/>
              </a:rPr>
              <a:t>Traps &amp; Lures</a:t>
            </a:r>
          </a:p>
          <a:p>
            <a:pPr marL="742950" lvl="1" indent="-285750">
              <a:spcAft>
                <a:spcPts val="600"/>
              </a:spcAft>
              <a:buFont typeface="Arial" panose="020B0604020202020204" pitchFamily="34" charset="0"/>
              <a:buChar char="•"/>
            </a:pPr>
            <a:r>
              <a:rPr lang="en-US" dirty="0" smtClean="0">
                <a:latin typeface="Century Gothic" panose="020B0502020202020204" pitchFamily="34" charset="0"/>
              </a:rPr>
              <a:t>Web-cote sticky bands vs. Bug Barriers vs. Circle traps</a:t>
            </a:r>
          </a:p>
          <a:p>
            <a:pPr marL="742950" lvl="1" indent="-285750">
              <a:spcAft>
                <a:spcPts val="600"/>
              </a:spcAft>
              <a:buFont typeface="Arial" panose="020B0604020202020204" pitchFamily="34" charset="0"/>
              <a:buChar char="•"/>
            </a:pPr>
            <a:r>
              <a:rPr lang="en-US" dirty="0" smtClean="0">
                <a:latin typeface="Century Gothic" panose="020B0502020202020204" pitchFamily="34" charset="0"/>
              </a:rPr>
              <a:t>Attractants: methyl salicylate, pheromone</a:t>
            </a:r>
          </a:p>
          <a:p>
            <a:pPr marL="742950" lvl="1" indent="-285750">
              <a:spcAft>
                <a:spcPts val="600"/>
              </a:spcAft>
              <a:buFont typeface="Arial" panose="020B0604020202020204" pitchFamily="34" charset="0"/>
              <a:buChar char="•"/>
            </a:pPr>
            <a:endParaRPr lang="en-US" dirty="0" smtClean="0">
              <a:latin typeface="Century Gothic" panose="020B0502020202020204" pitchFamily="34" charset="0"/>
            </a:endParaRPr>
          </a:p>
          <a:p>
            <a:pPr marL="285750" indent="-285750">
              <a:spcAft>
                <a:spcPts val="600"/>
              </a:spcAft>
              <a:buFont typeface="Arial" panose="020B0604020202020204" pitchFamily="34" charset="0"/>
              <a:buChar char="•"/>
            </a:pPr>
            <a:r>
              <a:rPr lang="en-US" dirty="0" smtClean="0">
                <a:latin typeface="Century Gothic" panose="020B0502020202020204" pitchFamily="34" charset="0"/>
              </a:rPr>
              <a:t>Biological control</a:t>
            </a:r>
          </a:p>
          <a:p>
            <a:pPr marL="742950" lvl="1" indent="-285750">
              <a:spcAft>
                <a:spcPts val="600"/>
              </a:spcAft>
              <a:buFont typeface="Arial" panose="020B0604020202020204" pitchFamily="34" charset="0"/>
              <a:buChar char="•"/>
            </a:pPr>
            <a:r>
              <a:rPr lang="en-US" dirty="0" smtClean="0">
                <a:latin typeface="Century Gothic" panose="020B0502020202020204" pitchFamily="34" charset="0"/>
              </a:rPr>
              <a:t>Predators in North America: </a:t>
            </a:r>
            <a:r>
              <a:rPr lang="en-US" i="1" dirty="0" err="1" smtClean="0">
                <a:latin typeface="Century Gothic" panose="020B0502020202020204" pitchFamily="34" charset="0"/>
              </a:rPr>
              <a:t>Apoecilus</a:t>
            </a:r>
            <a:r>
              <a:rPr lang="en-US" i="1" dirty="0" smtClean="0">
                <a:latin typeface="Century Gothic" panose="020B0502020202020204" pitchFamily="34" charset="0"/>
              </a:rPr>
              <a:t> </a:t>
            </a:r>
            <a:r>
              <a:rPr lang="en-US" i="1" dirty="0" err="1" smtClean="0">
                <a:latin typeface="Century Gothic" panose="020B0502020202020204" pitchFamily="34" charset="0"/>
              </a:rPr>
              <a:t>cynicus</a:t>
            </a:r>
            <a:r>
              <a:rPr lang="en-US" i="1" dirty="0" smtClean="0">
                <a:latin typeface="Century Gothic" panose="020B0502020202020204" pitchFamily="34" charset="0"/>
              </a:rPr>
              <a:t> </a:t>
            </a:r>
            <a:r>
              <a:rPr lang="en-US" dirty="0" smtClean="0">
                <a:latin typeface="Century Gothic" panose="020B0502020202020204" pitchFamily="34" charset="0"/>
              </a:rPr>
              <a:t>(</a:t>
            </a:r>
            <a:r>
              <a:rPr lang="en-US" dirty="0" err="1" smtClean="0">
                <a:latin typeface="Century Gothic" panose="020B0502020202020204" pitchFamily="34" charset="0"/>
              </a:rPr>
              <a:t>Pentatomidae</a:t>
            </a:r>
            <a:r>
              <a:rPr lang="en-US" dirty="0" smtClean="0">
                <a:latin typeface="Century Gothic" panose="020B0502020202020204" pitchFamily="34" charset="0"/>
              </a:rPr>
              <a:t>), </a:t>
            </a:r>
            <a:r>
              <a:rPr lang="en-US" i="1" dirty="0" err="1" smtClean="0">
                <a:latin typeface="Century Gothic" panose="020B0502020202020204" pitchFamily="34" charset="0"/>
              </a:rPr>
              <a:t>Arilus</a:t>
            </a:r>
            <a:r>
              <a:rPr lang="en-US" i="1" dirty="0" smtClean="0">
                <a:latin typeface="Century Gothic" panose="020B0502020202020204" pitchFamily="34" charset="0"/>
              </a:rPr>
              <a:t> </a:t>
            </a:r>
            <a:r>
              <a:rPr lang="en-US" i="1" dirty="0" err="1" smtClean="0">
                <a:latin typeface="Century Gothic" panose="020B0502020202020204" pitchFamily="34" charset="0"/>
              </a:rPr>
              <a:t>cristatus</a:t>
            </a:r>
            <a:r>
              <a:rPr lang="en-US" dirty="0" smtClean="0">
                <a:latin typeface="Century Gothic" panose="020B0502020202020204" pitchFamily="34" charset="0"/>
              </a:rPr>
              <a:t> (</a:t>
            </a:r>
            <a:r>
              <a:rPr lang="en-US" dirty="0" err="1" smtClean="0">
                <a:latin typeface="Century Gothic" panose="020B0502020202020204" pitchFamily="34" charset="0"/>
              </a:rPr>
              <a:t>Reduviidae</a:t>
            </a:r>
            <a:r>
              <a:rPr lang="en-US" dirty="0" smtClean="0">
                <a:latin typeface="Century Gothic" panose="020B0502020202020204" pitchFamily="34" charset="0"/>
              </a:rPr>
              <a:t>), preying </a:t>
            </a:r>
            <a:r>
              <a:rPr lang="en-US" dirty="0" err="1" smtClean="0">
                <a:latin typeface="Century Gothic" panose="020B0502020202020204" pitchFamily="34" charset="0"/>
              </a:rPr>
              <a:t>mantids</a:t>
            </a:r>
            <a:r>
              <a:rPr lang="en-US" dirty="0" smtClean="0">
                <a:latin typeface="Century Gothic" panose="020B0502020202020204" pitchFamily="34" charset="0"/>
              </a:rPr>
              <a:t>, spiders</a:t>
            </a:r>
          </a:p>
          <a:p>
            <a:pPr marL="742950" lvl="1" indent="-285750">
              <a:spcAft>
                <a:spcPts val="600"/>
              </a:spcAft>
              <a:buFont typeface="Arial" panose="020B0604020202020204" pitchFamily="34" charset="0"/>
              <a:buChar char="•"/>
            </a:pPr>
            <a:r>
              <a:rPr lang="en-US" dirty="0" smtClean="0">
                <a:latin typeface="Century Gothic" panose="020B0502020202020204" pitchFamily="34" charset="0"/>
              </a:rPr>
              <a:t>Fungal pathogens: </a:t>
            </a:r>
            <a:r>
              <a:rPr lang="en-US" i="1" dirty="0" err="1" smtClean="0">
                <a:latin typeface="Century Gothic" panose="020B0502020202020204" pitchFamily="34" charset="0"/>
              </a:rPr>
              <a:t>Entomophaga</a:t>
            </a:r>
            <a:r>
              <a:rPr lang="en-US" dirty="0" smtClean="0">
                <a:latin typeface="Century Gothic" panose="020B0502020202020204" pitchFamily="34" charset="0"/>
              </a:rPr>
              <a:t> sp.</a:t>
            </a:r>
          </a:p>
          <a:p>
            <a:pPr marL="742950" lvl="1" indent="-285750">
              <a:spcAft>
                <a:spcPts val="600"/>
              </a:spcAft>
              <a:buFont typeface="Arial" panose="020B0604020202020204" pitchFamily="34" charset="0"/>
              <a:buChar char="•"/>
            </a:pPr>
            <a:r>
              <a:rPr lang="en-US" dirty="0" smtClean="0">
                <a:latin typeface="Century Gothic" panose="020B0502020202020204" pitchFamily="34" charset="0"/>
              </a:rPr>
              <a:t>Parasitoids: </a:t>
            </a:r>
            <a:r>
              <a:rPr lang="en-US" i="1" dirty="0" err="1" smtClean="0">
                <a:latin typeface="Century Gothic" panose="020B0502020202020204" pitchFamily="34" charset="0"/>
              </a:rPr>
              <a:t>Ooencyrtus</a:t>
            </a:r>
            <a:r>
              <a:rPr lang="en-US" i="1" dirty="0" smtClean="0">
                <a:latin typeface="Century Gothic" panose="020B0502020202020204" pitchFamily="34" charset="0"/>
              </a:rPr>
              <a:t> </a:t>
            </a:r>
            <a:r>
              <a:rPr lang="en-US" i="1" dirty="0" err="1" smtClean="0">
                <a:latin typeface="Century Gothic" panose="020B0502020202020204" pitchFamily="34" charset="0"/>
              </a:rPr>
              <a:t>kuvanae</a:t>
            </a:r>
            <a:r>
              <a:rPr lang="en-US" dirty="0" smtClean="0">
                <a:latin typeface="Century Gothic" panose="020B0502020202020204" pitchFamily="34" charset="0"/>
              </a:rPr>
              <a:t>, </a:t>
            </a:r>
            <a:r>
              <a:rPr lang="en-US" i="1" dirty="0" err="1" smtClean="0">
                <a:latin typeface="Century Gothic" panose="020B0502020202020204" pitchFamily="34" charset="0"/>
              </a:rPr>
              <a:t>Dryinus</a:t>
            </a:r>
            <a:r>
              <a:rPr lang="en-US" i="1" dirty="0" smtClean="0">
                <a:latin typeface="Century Gothic" panose="020B0502020202020204" pitchFamily="34" charset="0"/>
              </a:rPr>
              <a:t> </a:t>
            </a:r>
            <a:r>
              <a:rPr lang="en-US" i="1" dirty="0" err="1" smtClean="0">
                <a:latin typeface="Century Gothic" panose="020B0502020202020204" pitchFamily="34" charset="0"/>
              </a:rPr>
              <a:t>lycormae</a:t>
            </a:r>
            <a:r>
              <a:rPr lang="en-US" dirty="0" smtClean="0">
                <a:latin typeface="Century Gothic" panose="020B0502020202020204" pitchFamily="34" charset="0"/>
              </a:rPr>
              <a:t>, </a:t>
            </a:r>
            <a:r>
              <a:rPr lang="en-US" i="1" dirty="0" err="1" smtClean="0">
                <a:latin typeface="Century Gothic" panose="020B0502020202020204" pitchFamily="34" charset="0"/>
              </a:rPr>
              <a:t>Dryinus</a:t>
            </a:r>
            <a:r>
              <a:rPr lang="en-US" i="1" dirty="0" smtClean="0">
                <a:latin typeface="Century Gothic" panose="020B0502020202020204" pitchFamily="34" charset="0"/>
              </a:rPr>
              <a:t> </a:t>
            </a:r>
            <a:r>
              <a:rPr lang="en-US" dirty="0" smtClean="0">
                <a:latin typeface="Century Gothic" panose="020B0502020202020204" pitchFamily="34" charset="0"/>
              </a:rPr>
              <a:t>sp. </a:t>
            </a:r>
            <a:r>
              <a:rPr lang="en-US" dirty="0" err="1" smtClean="0">
                <a:latin typeface="Century Gothic" panose="020B0502020202020204" pitchFamily="34" charset="0"/>
              </a:rPr>
              <a:t>nr</a:t>
            </a:r>
            <a:r>
              <a:rPr lang="en-US" dirty="0" smtClean="0">
                <a:latin typeface="Century Gothic" panose="020B0502020202020204" pitchFamily="34" charset="0"/>
              </a:rPr>
              <a:t>. </a:t>
            </a:r>
            <a:r>
              <a:rPr lang="en-US" dirty="0" err="1" smtClean="0">
                <a:latin typeface="Century Gothic" panose="020B0502020202020204" pitchFamily="34" charset="0"/>
              </a:rPr>
              <a:t>browni</a:t>
            </a:r>
            <a:r>
              <a:rPr lang="en-US" dirty="0" smtClean="0">
                <a:latin typeface="Century Gothic" panose="020B0502020202020204" pitchFamily="34" charset="0"/>
              </a:rPr>
              <a:t>, </a:t>
            </a:r>
            <a:r>
              <a:rPr lang="en-US" dirty="0" err="1" smtClean="0">
                <a:latin typeface="Century Gothic" panose="020B0502020202020204" pitchFamily="34" charset="0"/>
              </a:rPr>
              <a:t>Anastatus</a:t>
            </a:r>
            <a:r>
              <a:rPr lang="en-US" i="1" dirty="0" smtClean="0">
                <a:latin typeface="Century Gothic" panose="020B0502020202020204" pitchFamily="34" charset="0"/>
              </a:rPr>
              <a:t> </a:t>
            </a:r>
            <a:r>
              <a:rPr lang="en-US" i="1" dirty="0" err="1" smtClean="0">
                <a:latin typeface="Century Gothic" panose="020B0502020202020204" pitchFamily="34" charset="0"/>
              </a:rPr>
              <a:t>orientalis</a:t>
            </a:r>
            <a:r>
              <a:rPr lang="en-US" i="1" dirty="0" smtClean="0">
                <a:latin typeface="Century Gothic" panose="020B0502020202020204" pitchFamily="34" charset="0"/>
              </a:rPr>
              <a:t> </a:t>
            </a:r>
            <a:endParaRPr lang="en-US" dirty="0" smtClean="0">
              <a:latin typeface="Century Gothic" panose="020B0502020202020204" pitchFamily="34" charset="0"/>
            </a:endParaRPr>
          </a:p>
          <a:p>
            <a:endParaRPr lang="en-US" i="1" dirty="0">
              <a:latin typeface="Century Gothic" panose="020B0502020202020204" pitchFamily="34" charset="0"/>
            </a:endParaRPr>
          </a:p>
        </p:txBody>
      </p:sp>
      <p:sp>
        <p:nvSpPr>
          <p:cNvPr id="10" name="Rectangle 9">
            <a:extLst>
              <a:ext uri="{FF2B5EF4-FFF2-40B4-BE49-F238E27FC236}">
                <a16:creationId xmlns:a16="http://schemas.microsoft.com/office/drawing/2014/main" id="{28AD973F-1198-4B87-9D65-9447A36FDFBD}"/>
              </a:ext>
            </a:extLst>
          </p:cNvPr>
          <p:cNvSpPr/>
          <p:nvPr/>
        </p:nvSpPr>
        <p:spPr>
          <a:xfrm>
            <a:off x="0" y="-1"/>
            <a:ext cx="12192000" cy="9144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9A0147DF-F3D2-41A9-B4CB-24AA03A9408A}"/>
              </a:ext>
            </a:extLst>
          </p:cNvPr>
          <p:cNvSpPr>
            <a:spLocks noGrp="1"/>
          </p:cNvSpPr>
          <p:nvPr>
            <p:ph type="ctrTitle"/>
          </p:nvPr>
        </p:nvSpPr>
        <p:spPr>
          <a:xfrm>
            <a:off x="0" y="1"/>
            <a:ext cx="12192000" cy="914398"/>
          </a:xfrm>
        </p:spPr>
        <p:txBody>
          <a:bodyPr anchor="ctr">
            <a:normAutofit/>
          </a:bodyPr>
          <a:lstStyle/>
          <a:p>
            <a:r>
              <a:rPr lang="en-US" sz="4800" dirty="0" smtClean="0">
                <a:solidFill>
                  <a:schemeClr val="bg1"/>
                </a:solidFill>
                <a:latin typeface="Century Gothic" panose="020B0502020202020204" pitchFamily="34" charset="0"/>
              </a:rPr>
              <a:t>What studies are underway?</a:t>
            </a:r>
            <a:endParaRPr lang="en-US" sz="48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1736859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6373" y="1266441"/>
            <a:ext cx="11369204" cy="3693319"/>
          </a:xfrm>
          <a:prstGeom prst="rect">
            <a:avLst/>
          </a:prstGeom>
          <a:noFill/>
        </p:spPr>
        <p:txBody>
          <a:bodyPr wrap="square" rtlCol="0">
            <a:spAutoFit/>
          </a:bodyPr>
          <a:lstStyle/>
          <a:p>
            <a:r>
              <a:rPr lang="en-US" dirty="0" smtClean="0">
                <a:latin typeface="Century Gothic" panose="020B0502020202020204" pitchFamily="34" charset="0"/>
              </a:rPr>
              <a:t>Farm Bill Funding to complete a statewide survey for Tree-of-Heaven</a:t>
            </a:r>
          </a:p>
          <a:p>
            <a:endParaRPr lang="en-US" dirty="0">
              <a:latin typeface="Century Gothic" panose="020B0502020202020204" pitchFamily="34" charset="0"/>
            </a:endParaRPr>
          </a:p>
          <a:p>
            <a:r>
              <a:rPr lang="en-US" dirty="0" smtClean="0">
                <a:latin typeface="Century Gothic" panose="020B0502020202020204" pitchFamily="34" charset="0"/>
              </a:rPr>
              <a:t>Visual survey for life stages:</a:t>
            </a:r>
          </a:p>
          <a:p>
            <a:pPr marL="285750" indent="-285750">
              <a:buFont typeface="Arial" panose="020B0604020202020204" pitchFamily="34" charset="0"/>
              <a:buChar char="•"/>
            </a:pPr>
            <a:r>
              <a:rPr lang="en-US" dirty="0" smtClean="0">
                <a:latin typeface="Century Gothic" panose="020B0502020202020204" pitchFamily="34" charset="0"/>
              </a:rPr>
              <a:t>State Parks</a:t>
            </a:r>
          </a:p>
          <a:p>
            <a:pPr marL="285750" indent="-285750">
              <a:buFont typeface="Arial" panose="020B0604020202020204" pitchFamily="34" charset="0"/>
              <a:buChar char="•"/>
            </a:pPr>
            <a:r>
              <a:rPr lang="en-US" dirty="0" smtClean="0">
                <a:latin typeface="Century Gothic" panose="020B0502020202020204" pitchFamily="34" charset="0"/>
              </a:rPr>
              <a:t>Rest areas</a:t>
            </a:r>
          </a:p>
          <a:p>
            <a:pPr marL="285750" indent="-285750">
              <a:buFont typeface="Arial" panose="020B0604020202020204" pitchFamily="34" charset="0"/>
              <a:buChar char="•"/>
            </a:pPr>
            <a:r>
              <a:rPr lang="en-US" dirty="0" smtClean="0">
                <a:latin typeface="Century Gothic" panose="020B0502020202020204" pitchFamily="34" charset="0"/>
              </a:rPr>
              <a:t>Railyards</a:t>
            </a:r>
          </a:p>
          <a:p>
            <a:pPr marL="285750" indent="-285750">
              <a:buFont typeface="Arial" panose="020B0604020202020204" pitchFamily="34" charset="0"/>
              <a:buChar char="•"/>
            </a:pPr>
            <a:r>
              <a:rPr lang="en-US" dirty="0" smtClean="0">
                <a:latin typeface="Century Gothic" panose="020B0502020202020204" pitchFamily="34" charset="0"/>
              </a:rPr>
              <a:t>Hardscape businesses</a:t>
            </a:r>
          </a:p>
          <a:p>
            <a:pPr marL="285750" indent="-285750">
              <a:buFont typeface="Arial" panose="020B0604020202020204" pitchFamily="34" charset="0"/>
              <a:buChar char="•"/>
            </a:pPr>
            <a:r>
              <a:rPr lang="en-US" dirty="0" smtClean="0">
                <a:latin typeface="Century Gothic" panose="020B0502020202020204" pitchFamily="34" charset="0"/>
              </a:rPr>
              <a:t>Metropolitan areas</a:t>
            </a:r>
          </a:p>
          <a:p>
            <a:pPr marL="285750" indent="-285750">
              <a:buFont typeface="Arial" panose="020B0604020202020204" pitchFamily="34" charset="0"/>
              <a:buChar char="•"/>
            </a:pPr>
            <a:r>
              <a:rPr lang="en-US" dirty="0" smtClean="0">
                <a:latin typeface="Century Gothic" panose="020B0502020202020204" pitchFamily="34" charset="0"/>
              </a:rPr>
              <a:t>Tourist hotspots (NASCAR, campgrounds, beaches, etc.)</a:t>
            </a:r>
          </a:p>
          <a:p>
            <a:endParaRPr lang="en-US" dirty="0">
              <a:latin typeface="Century Gothic" panose="020B0502020202020204" pitchFamily="34" charset="0"/>
            </a:endParaRPr>
          </a:p>
          <a:p>
            <a:r>
              <a:rPr lang="en-US" dirty="0" smtClean="0">
                <a:latin typeface="Century Gothic" panose="020B0502020202020204" pitchFamily="34" charset="0"/>
              </a:rPr>
              <a:t>Outreach</a:t>
            </a:r>
          </a:p>
          <a:p>
            <a:pPr marL="285750" indent="-285750">
              <a:buFont typeface="Arial" panose="020B0604020202020204" pitchFamily="34" charset="0"/>
              <a:buChar char="•"/>
            </a:pPr>
            <a:r>
              <a:rPr lang="en-US" dirty="0" smtClean="0">
                <a:latin typeface="Century Gothic" panose="020B0502020202020204" pitchFamily="34" charset="0"/>
              </a:rPr>
              <a:t>Working closely with NC Forest Service, NC Cooperative Extension, North Carolina State University</a:t>
            </a:r>
            <a:endParaRPr lang="en-US" dirty="0">
              <a:latin typeface="Century Gothic" panose="020B0502020202020204" pitchFamily="34" charset="0"/>
            </a:endParaRPr>
          </a:p>
          <a:p>
            <a:endParaRPr lang="en-US" i="1" dirty="0">
              <a:latin typeface="Century Gothic" panose="020B0502020202020204" pitchFamily="34" charset="0"/>
            </a:endParaRPr>
          </a:p>
        </p:txBody>
      </p:sp>
      <p:sp>
        <p:nvSpPr>
          <p:cNvPr id="10" name="Rectangle 9">
            <a:extLst>
              <a:ext uri="{FF2B5EF4-FFF2-40B4-BE49-F238E27FC236}">
                <a16:creationId xmlns:a16="http://schemas.microsoft.com/office/drawing/2014/main" id="{28AD973F-1198-4B87-9D65-9447A36FDFBD}"/>
              </a:ext>
            </a:extLst>
          </p:cNvPr>
          <p:cNvSpPr/>
          <p:nvPr/>
        </p:nvSpPr>
        <p:spPr>
          <a:xfrm>
            <a:off x="0" y="-1"/>
            <a:ext cx="12192000" cy="9144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9A0147DF-F3D2-41A9-B4CB-24AA03A9408A}"/>
              </a:ext>
            </a:extLst>
          </p:cNvPr>
          <p:cNvSpPr>
            <a:spLocks noGrp="1"/>
          </p:cNvSpPr>
          <p:nvPr>
            <p:ph type="ctrTitle"/>
          </p:nvPr>
        </p:nvSpPr>
        <p:spPr>
          <a:xfrm>
            <a:off x="0" y="1"/>
            <a:ext cx="12192000" cy="914398"/>
          </a:xfrm>
        </p:spPr>
        <p:txBody>
          <a:bodyPr anchor="ctr">
            <a:normAutofit/>
          </a:bodyPr>
          <a:lstStyle/>
          <a:p>
            <a:r>
              <a:rPr lang="en-US" sz="4800" dirty="0" smtClean="0">
                <a:solidFill>
                  <a:schemeClr val="bg1"/>
                </a:solidFill>
                <a:latin typeface="Century Gothic" panose="020B0502020202020204" pitchFamily="34" charset="0"/>
              </a:rPr>
              <a:t>What is the plan for North Carolina?</a:t>
            </a:r>
            <a:endParaRPr lang="en-US" sz="4800" dirty="0">
              <a:solidFill>
                <a:schemeClr val="bg1"/>
              </a:solidFill>
              <a:latin typeface="Century Gothic" panose="020B0502020202020204" pitchFamily="34" charset="0"/>
            </a:endParaRPr>
          </a:p>
        </p:txBody>
      </p:sp>
      <p:pic>
        <p:nvPicPr>
          <p:cNvPr id="2050" name="Picture 2" descr="Image result for tree of heav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2942" y="1742173"/>
            <a:ext cx="3255868" cy="229054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822359" y="4734006"/>
            <a:ext cx="10547283" cy="1933576"/>
            <a:chOff x="1252854" y="4734006"/>
            <a:chExt cx="10547283" cy="1933576"/>
          </a:xfrm>
        </p:grpSpPr>
        <p:pic>
          <p:nvPicPr>
            <p:cNvPr id="2052" name="Picture 4" descr="Image result for nc forest service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854" y="4734006"/>
              <a:ext cx="1905000" cy="19335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nc county extension logo"/>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937116" y="5284613"/>
              <a:ext cx="2743200" cy="83236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nc plant disease and insect clini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9578" y="5014277"/>
              <a:ext cx="4340559" cy="137303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87955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0" y="640679"/>
            <a:ext cx="9525000" cy="6057900"/>
          </a:xfrm>
          <a:prstGeom prst="rect">
            <a:avLst/>
          </a:prstGeom>
        </p:spPr>
      </p:pic>
      <p:sp>
        <p:nvSpPr>
          <p:cNvPr id="6" name="TextBox 5"/>
          <p:cNvSpPr txBox="1"/>
          <p:nvPr/>
        </p:nvSpPr>
        <p:spPr>
          <a:xfrm>
            <a:off x="142775" y="6379159"/>
            <a:ext cx="11906450" cy="369332"/>
          </a:xfrm>
          <a:prstGeom prst="rect">
            <a:avLst/>
          </a:prstGeom>
          <a:noFill/>
        </p:spPr>
        <p:txBody>
          <a:bodyPr wrap="square" rtlCol="0">
            <a:spAutoFit/>
          </a:bodyPr>
          <a:lstStyle/>
          <a:p>
            <a:pPr algn="ctr"/>
            <a:r>
              <a:rPr lang="en-US" dirty="0" smtClean="0">
                <a:latin typeface="Century Gothic" panose="020B0502020202020204" pitchFamily="34" charset="0"/>
              </a:rPr>
              <a:t>Contact Whitney Swink at </a:t>
            </a:r>
            <a:r>
              <a:rPr lang="en-US" dirty="0" smtClean="0">
                <a:latin typeface="Century Gothic" panose="020B0502020202020204" pitchFamily="34" charset="0"/>
                <a:hlinkClick r:id="rId4"/>
              </a:rPr>
              <a:t>whitney.swink@ncagr.gov</a:t>
            </a:r>
            <a:r>
              <a:rPr lang="en-US" dirty="0" smtClean="0">
                <a:latin typeface="Century Gothic" panose="020B0502020202020204" pitchFamily="34" charset="0"/>
              </a:rPr>
              <a:t> or (919)707-3742</a:t>
            </a:r>
            <a:endParaRPr lang="en-US" dirty="0">
              <a:latin typeface="Century Gothic" panose="020B0502020202020204" pitchFamily="34" charset="0"/>
            </a:endParaRPr>
          </a:p>
        </p:txBody>
      </p:sp>
      <p:sp>
        <p:nvSpPr>
          <p:cNvPr id="11" name="Rectangle 10">
            <a:extLst>
              <a:ext uri="{FF2B5EF4-FFF2-40B4-BE49-F238E27FC236}">
                <a16:creationId xmlns:a16="http://schemas.microsoft.com/office/drawing/2014/main" id="{28AD973F-1198-4B87-9D65-9447A36FDFBD}"/>
              </a:ext>
            </a:extLst>
          </p:cNvPr>
          <p:cNvSpPr/>
          <p:nvPr/>
        </p:nvSpPr>
        <p:spPr>
          <a:xfrm>
            <a:off x="0" y="-1"/>
            <a:ext cx="12192000" cy="9144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3930316" y="44006"/>
            <a:ext cx="4331368" cy="892552"/>
          </a:xfrm>
          <a:prstGeom prst="rect">
            <a:avLst/>
          </a:prstGeom>
          <a:noFill/>
        </p:spPr>
        <p:txBody>
          <a:bodyPr wrap="square" rtlCol="0">
            <a:spAutoFit/>
          </a:bodyPr>
          <a:lstStyle/>
          <a:p>
            <a:pPr algn="ctr"/>
            <a:r>
              <a:rPr lang="en-US" sz="5200" dirty="0" smtClean="0">
                <a:solidFill>
                  <a:schemeClr val="bg1"/>
                </a:solidFill>
                <a:latin typeface="Century Gothic" panose="020B0502020202020204" pitchFamily="34" charset="0"/>
              </a:rPr>
              <a:t>Questions?</a:t>
            </a:r>
            <a:endParaRPr lang="en-US" sz="5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9988555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potted Lanternfly Lifecycle">
            <a:extLst>
              <a:ext uri="{FF2B5EF4-FFF2-40B4-BE49-F238E27FC236}">
                <a16:creationId xmlns:a16="http://schemas.microsoft.com/office/drawing/2014/main" id="{C9BD0EFA-1BF5-42BD-9DE2-8B89C77C1F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6183" y="879562"/>
            <a:ext cx="7924800" cy="59436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DC81A85-75C7-4558-8E70-8151DBDAEEB0}"/>
              </a:ext>
            </a:extLst>
          </p:cNvPr>
          <p:cNvSpPr/>
          <p:nvPr/>
        </p:nvSpPr>
        <p:spPr>
          <a:xfrm>
            <a:off x="0" y="-1"/>
            <a:ext cx="12192000" cy="9144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F9C3E50D-42BF-4261-BC4A-43C2C291FB08}"/>
              </a:ext>
            </a:extLst>
          </p:cNvPr>
          <p:cNvSpPr>
            <a:spLocks noGrp="1"/>
          </p:cNvSpPr>
          <p:nvPr>
            <p:ph type="ctrTitle"/>
          </p:nvPr>
        </p:nvSpPr>
        <p:spPr>
          <a:xfrm>
            <a:off x="0" y="1"/>
            <a:ext cx="12192000" cy="914398"/>
          </a:xfrm>
        </p:spPr>
        <p:txBody>
          <a:bodyPr anchor="ctr">
            <a:normAutofit/>
          </a:bodyPr>
          <a:lstStyle/>
          <a:p>
            <a:r>
              <a:rPr lang="en-US" sz="4400" dirty="0" smtClean="0">
                <a:solidFill>
                  <a:schemeClr val="bg1"/>
                </a:solidFill>
                <a:latin typeface="Century Gothic" panose="020B0502020202020204" pitchFamily="34" charset="0"/>
              </a:rPr>
              <a:t>What is spotted lanternfly?</a:t>
            </a:r>
            <a:endParaRPr lang="en-US" sz="4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4211191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potted Lanternfly Lifecycle">
            <a:extLst>
              <a:ext uri="{FF2B5EF4-FFF2-40B4-BE49-F238E27FC236}">
                <a16:creationId xmlns:a16="http://schemas.microsoft.com/office/drawing/2014/main" id="{C9BD0EFA-1BF5-42BD-9DE2-8B89C77C1F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79562"/>
            <a:ext cx="7924800" cy="59436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DC81A85-75C7-4558-8E70-8151DBDAEEB0}"/>
              </a:ext>
            </a:extLst>
          </p:cNvPr>
          <p:cNvSpPr/>
          <p:nvPr/>
        </p:nvSpPr>
        <p:spPr>
          <a:xfrm>
            <a:off x="0" y="-1"/>
            <a:ext cx="12192000" cy="9144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F9C3E50D-42BF-4261-BC4A-43C2C291FB08}"/>
              </a:ext>
            </a:extLst>
          </p:cNvPr>
          <p:cNvSpPr>
            <a:spLocks noGrp="1"/>
          </p:cNvSpPr>
          <p:nvPr>
            <p:ph type="ctrTitle"/>
          </p:nvPr>
        </p:nvSpPr>
        <p:spPr>
          <a:xfrm>
            <a:off x="0" y="1"/>
            <a:ext cx="12192000" cy="914398"/>
          </a:xfrm>
        </p:spPr>
        <p:txBody>
          <a:bodyPr anchor="ctr">
            <a:normAutofit/>
          </a:bodyPr>
          <a:lstStyle/>
          <a:p>
            <a:r>
              <a:rPr lang="en-US" sz="4400" dirty="0" smtClean="0">
                <a:solidFill>
                  <a:schemeClr val="bg1"/>
                </a:solidFill>
                <a:latin typeface="Century Gothic" panose="020B0502020202020204" pitchFamily="34" charset="0"/>
              </a:rPr>
              <a:t>What is spotted lanternfly?</a:t>
            </a:r>
            <a:endParaRPr lang="en-US" sz="4400" dirty="0">
              <a:solidFill>
                <a:schemeClr val="bg1"/>
              </a:solidFill>
              <a:latin typeface="Century Gothic" panose="020B0502020202020204" pitchFamily="34" charset="0"/>
            </a:endParaRPr>
          </a:p>
        </p:txBody>
      </p:sp>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11710" y="1035965"/>
            <a:ext cx="2644221" cy="317554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7468" y="4333078"/>
            <a:ext cx="3212706" cy="2409530"/>
          </a:xfrm>
          <a:prstGeom prst="rect">
            <a:avLst/>
          </a:prstGeom>
        </p:spPr>
      </p:pic>
    </p:spTree>
    <p:extLst>
      <p:ext uri="{BB962C8B-B14F-4D97-AF65-F5344CB8AC3E}">
        <p14:creationId xmlns:p14="http://schemas.microsoft.com/office/powerpoint/2010/main" val="4563209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potted Lanternfly Lifecycle">
            <a:extLst>
              <a:ext uri="{FF2B5EF4-FFF2-40B4-BE49-F238E27FC236}">
                <a16:creationId xmlns:a16="http://schemas.microsoft.com/office/drawing/2014/main" id="{C9BD0EFA-1BF5-42BD-9DE2-8B89C77C1F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79562"/>
            <a:ext cx="7924800" cy="59436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DC81A85-75C7-4558-8E70-8151DBDAEEB0}"/>
              </a:ext>
            </a:extLst>
          </p:cNvPr>
          <p:cNvSpPr/>
          <p:nvPr/>
        </p:nvSpPr>
        <p:spPr>
          <a:xfrm>
            <a:off x="0" y="-1"/>
            <a:ext cx="12192000" cy="9144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F9C3E50D-42BF-4261-BC4A-43C2C291FB08}"/>
              </a:ext>
            </a:extLst>
          </p:cNvPr>
          <p:cNvSpPr>
            <a:spLocks noGrp="1"/>
          </p:cNvSpPr>
          <p:nvPr>
            <p:ph type="ctrTitle"/>
          </p:nvPr>
        </p:nvSpPr>
        <p:spPr>
          <a:xfrm>
            <a:off x="0" y="1"/>
            <a:ext cx="12192000" cy="914398"/>
          </a:xfrm>
        </p:spPr>
        <p:txBody>
          <a:bodyPr anchor="ctr">
            <a:normAutofit/>
          </a:bodyPr>
          <a:lstStyle/>
          <a:p>
            <a:r>
              <a:rPr lang="en-US" sz="4400" dirty="0" smtClean="0">
                <a:solidFill>
                  <a:schemeClr val="bg1"/>
                </a:solidFill>
                <a:latin typeface="Century Gothic" panose="020B0502020202020204" pitchFamily="34" charset="0"/>
              </a:rPr>
              <a:t>What is spotted lanternfly?</a:t>
            </a:r>
            <a:endParaRPr lang="en-US" sz="4400" dirty="0">
              <a:solidFill>
                <a:schemeClr val="bg1"/>
              </a:solidFill>
              <a:latin typeface="Century Gothic" panose="020B0502020202020204" pitchFamily="34" charset="0"/>
            </a:endParaRPr>
          </a:p>
        </p:txBody>
      </p:sp>
      <p:pic>
        <p:nvPicPr>
          <p:cNvPr id="11" name="Picture 1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97189" y="2004163"/>
            <a:ext cx="2753915" cy="4114800"/>
          </a:xfrm>
          <a:prstGeom prst="rect">
            <a:avLst/>
          </a:prstGeom>
        </p:spPr>
      </p:pic>
      <p:sp>
        <p:nvSpPr>
          <p:cNvPr id="12" name="TextBox 11"/>
          <p:cNvSpPr txBox="1"/>
          <p:nvPr/>
        </p:nvSpPr>
        <p:spPr>
          <a:xfrm rot="19782154">
            <a:off x="8631893" y="3332549"/>
            <a:ext cx="2320325" cy="369332"/>
          </a:xfrm>
          <a:prstGeom prst="rect">
            <a:avLst/>
          </a:prstGeom>
          <a:noFill/>
        </p:spPr>
        <p:txBody>
          <a:bodyPr wrap="square" rtlCol="0">
            <a:spAutoFit/>
          </a:bodyPr>
          <a:lstStyle/>
          <a:p>
            <a:pPr algn="ctr"/>
            <a:r>
              <a:rPr lang="en-US" dirty="0">
                <a:solidFill>
                  <a:schemeClr val="bg1"/>
                </a:solidFill>
                <a:latin typeface="Century Gothic" panose="020B0502020202020204" pitchFamily="34" charset="0"/>
              </a:rPr>
              <a:t>Spotted Lanternfly</a:t>
            </a:r>
          </a:p>
        </p:txBody>
      </p:sp>
      <p:sp>
        <p:nvSpPr>
          <p:cNvPr id="13" name="TextBox 12"/>
          <p:cNvSpPr txBox="1"/>
          <p:nvPr/>
        </p:nvSpPr>
        <p:spPr>
          <a:xfrm rot="19718624">
            <a:off x="9571720" y="5339938"/>
            <a:ext cx="2320325" cy="369332"/>
          </a:xfrm>
          <a:prstGeom prst="rect">
            <a:avLst/>
          </a:prstGeom>
          <a:noFill/>
        </p:spPr>
        <p:txBody>
          <a:bodyPr wrap="square" rtlCol="0">
            <a:spAutoFit/>
          </a:bodyPr>
          <a:lstStyle/>
          <a:p>
            <a:pPr algn="ctr"/>
            <a:r>
              <a:rPr lang="en-US" dirty="0">
                <a:solidFill>
                  <a:schemeClr val="bg1"/>
                </a:solidFill>
                <a:latin typeface="Century Gothic" panose="020B0502020202020204" pitchFamily="34" charset="0"/>
              </a:rPr>
              <a:t>Gypsy Moth</a:t>
            </a:r>
          </a:p>
        </p:txBody>
      </p:sp>
    </p:spTree>
    <p:extLst>
      <p:ext uri="{BB962C8B-B14F-4D97-AF65-F5344CB8AC3E}">
        <p14:creationId xmlns:p14="http://schemas.microsoft.com/office/powerpoint/2010/main" val="10732247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potted Lanternfly Lifecycle">
            <a:extLst>
              <a:ext uri="{FF2B5EF4-FFF2-40B4-BE49-F238E27FC236}">
                <a16:creationId xmlns:a16="http://schemas.microsoft.com/office/drawing/2014/main" id="{C9BD0EFA-1BF5-42BD-9DE2-8B89C77C1F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79562"/>
            <a:ext cx="7924800" cy="59436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DC81A85-75C7-4558-8E70-8151DBDAEEB0}"/>
              </a:ext>
            </a:extLst>
          </p:cNvPr>
          <p:cNvSpPr/>
          <p:nvPr/>
        </p:nvSpPr>
        <p:spPr>
          <a:xfrm>
            <a:off x="0" y="-1"/>
            <a:ext cx="12192000" cy="9144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F9C3E50D-42BF-4261-BC4A-43C2C291FB08}"/>
              </a:ext>
            </a:extLst>
          </p:cNvPr>
          <p:cNvSpPr>
            <a:spLocks noGrp="1"/>
          </p:cNvSpPr>
          <p:nvPr>
            <p:ph type="ctrTitle"/>
          </p:nvPr>
        </p:nvSpPr>
        <p:spPr>
          <a:xfrm>
            <a:off x="0" y="1"/>
            <a:ext cx="12192000" cy="914398"/>
          </a:xfrm>
        </p:spPr>
        <p:txBody>
          <a:bodyPr anchor="ctr">
            <a:normAutofit/>
          </a:bodyPr>
          <a:lstStyle/>
          <a:p>
            <a:r>
              <a:rPr lang="en-US" sz="4400" dirty="0" smtClean="0">
                <a:solidFill>
                  <a:schemeClr val="bg1"/>
                </a:solidFill>
                <a:latin typeface="Century Gothic" panose="020B0502020202020204" pitchFamily="34" charset="0"/>
              </a:rPr>
              <a:t>What is spotted lanternfly?</a:t>
            </a:r>
            <a:endParaRPr lang="en-US" sz="4400" dirty="0">
              <a:solidFill>
                <a:schemeClr val="bg1"/>
              </a:solidFill>
              <a:latin typeface="Century Gothic" panose="020B0502020202020204" pitchFamily="34"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3397" y="2819408"/>
            <a:ext cx="3879152" cy="2063908"/>
          </a:xfrm>
          <a:prstGeom prst="rect">
            <a:avLst/>
          </a:prstGeom>
          <a:ln w="28575">
            <a:solidFill>
              <a:schemeClr val="tx1"/>
            </a:solidFill>
          </a:ln>
          <a:effectLst/>
        </p:spPr>
      </p:pic>
    </p:spTree>
    <p:extLst>
      <p:ext uri="{BB962C8B-B14F-4D97-AF65-F5344CB8AC3E}">
        <p14:creationId xmlns:p14="http://schemas.microsoft.com/office/powerpoint/2010/main" val="14180956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potted Lanternfly Lifecycle">
            <a:extLst>
              <a:ext uri="{FF2B5EF4-FFF2-40B4-BE49-F238E27FC236}">
                <a16:creationId xmlns:a16="http://schemas.microsoft.com/office/drawing/2014/main" id="{C9BD0EFA-1BF5-42BD-9DE2-8B89C77C1F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79562"/>
            <a:ext cx="7924800" cy="59436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DC81A85-75C7-4558-8E70-8151DBDAEEB0}"/>
              </a:ext>
            </a:extLst>
          </p:cNvPr>
          <p:cNvSpPr/>
          <p:nvPr/>
        </p:nvSpPr>
        <p:spPr>
          <a:xfrm>
            <a:off x="0" y="-1"/>
            <a:ext cx="12192000" cy="9144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F9C3E50D-42BF-4261-BC4A-43C2C291FB08}"/>
              </a:ext>
            </a:extLst>
          </p:cNvPr>
          <p:cNvSpPr>
            <a:spLocks noGrp="1"/>
          </p:cNvSpPr>
          <p:nvPr>
            <p:ph type="ctrTitle"/>
          </p:nvPr>
        </p:nvSpPr>
        <p:spPr>
          <a:xfrm>
            <a:off x="0" y="1"/>
            <a:ext cx="12192000" cy="914398"/>
          </a:xfrm>
        </p:spPr>
        <p:txBody>
          <a:bodyPr anchor="ctr">
            <a:normAutofit/>
          </a:bodyPr>
          <a:lstStyle/>
          <a:p>
            <a:r>
              <a:rPr lang="en-US" sz="4400" dirty="0" smtClean="0">
                <a:solidFill>
                  <a:schemeClr val="bg1"/>
                </a:solidFill>
                <a:latin typeface="Century Gothic" panose="020B0502020202020204" pitchFamily="34" charset="0"/>
              </a:rPr>
              <a:t>What is spotted lanternfly?</a:t>
            </a:r>
            <a:endParaRPr lang="en-US" sz="4400" dirty="0">
              <a:solidFill>
                <a:schemeClr val="bg1"/>
              </a:solidFill>
              <a:latin typeface="Century Gothic" panose="020B0502020202020204" pitchFamily="34" charset="0"/>
            </a:endParaRPr>
          </a:p>
        </p:txBody>
      </p:sp>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23157" y="4068360"/>
            <a:ext cx="3139630" cy="1767064"/>
          </a:xfrm>
          <a:prstGeom prst="rect">
            <a:avLst/>
          </a:prstGeom>
        </p:spPr>
      </p:pic>
      <p:pic>
        <p:nvPicPr>
          <p:cNvPr id="12" name="Picture 1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19042" y="1995620"/>
            <a:ext cx="1747859" cy="1688687"/>
          </a:xfrm>
          <a:prstGeom prst="rect">
            <a:avLst/>
          </a:prstGeom>
        </p:spPr>
      </p:pic>
    </p:spTree>
    <p:extLst>
      <p:ext uri="{BB962C8B-B14F-4D97-AF65-F5344CB8AC3E}">
        <p14:creationId xmlns:p14="http://schemas.microsoft.com/office/powerpoint/2010/main" val="478747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potted Lanternfly Lifecycle">
            <a:extLst>
              <a:ext uri="{FF2B5EF4-FFF2-40B4-BE49-F238E27FC236}">
                <a16:creationId xmlns:a16="http://schemas.microsoft.com/office/drawing/2014/main" id="{C9BD0EFA-1BF5-42BD-9DE2-8B89C77C1F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79562"/>
            <a:ext cx="7924800" cy="59436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DC81A85-75C7-4558-8E70-8151DBDAEEB0}"/>
              </a:ext>
            </a:extLst>
          </p:cNvPr>
          <p:cNvSpPr/>
          <p:nvPr/>
        </p:nvSpPr>
        <p:spPr>
          <a:xfrm>
            <a:off x="0" y="-1"/>
            <a:ext cx="12192000" cy="9144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F9C3E50D-42BF-4261-BC4A-43C2C291FB08}"/>
              </a:ext>
            </a:extLst>
          </p:cNvPr>
          <p:cNvSpPr>
            <a:spLocks noGrp="1"/>
          </p:cNvSpPr>
          <p:nvPr>
            <p:ph type="ctrTitle"/>
          </p:nvPr>
        </p:nvSpPr>
        <p:spPr>
          <a:xfrm>
            <a:off x="0" y="1"/>
            <a:ext cx="12192000" cy="914398"/>
          </a:xfrm>
        </p:spPr>
        <p:txBody>
          <a:bodyPr anchor="ctr">
            <a:normAutofit/>
          </a:bodyPr>
          <a:lstStyle/>
          <a:p>
            <a:r>
              <a:rPr lang="en-US" sz="4400" dirty="0" smtClean="0">
                <a:solidFill>
                  <a:schemeClr val="bg1"/>
                </a:solidFill>
                <a:latin typeface="Century Gothic" panose="020B0502020202020204" pitchFamily="34" charset="0"/>
              </a:rPr>
              <a:t>What is spotted lanternfly?</a:t>
            </a:r>
            <a:endParaRPr lang="en-US" sz="4400" dirty="0">
              <a:solidFill>
                <a:schemeClr val="bg1"/>
              </a:solidFill>
              <a:latin typeface="Century Gothic" panose="020B0502020202020204" pitchFamily="34" charset="0"/>
            </a:endParaRPr>
          </a:p>
        </p:txBody>
      </p:sp>
      <p:pic>
        <p:nvPicPr>
          <p:cNvPr id="14" name="Picture 1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32136" y="1482347"/>
            <a:ext cx="3793868" cy="2284719"/>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4800" y="4206239"/>
            <a:ext cx="4008540" cy="2549431"/>
          </a:xfrm>
          <a:prstGeom prst="rect">
            <a:avLst/>
          </a:prstGeom>
        </p:spPr>
      </p:pic>
    </p:spTree>
    <p:extLst>
      <p:ext uri="{BB962C8B-B14F-4D97-AF65-F5344CB8AC3E}">
        <p14:creationId xmlns:p14="http://schemas.microsoft.com/office/powerpoint/2010/main" val="40604124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7793</TotalTime>
  <Words>1941</Words>
  <Application>Microsoft Office PowerPoint</Application>
  <PresentationFormat>Widescreen</PresentationFormat>
  <Paragraphs>291</Paragraphs>
  <Slides>38</Slides>
  <Notes>36</Notes>
  <HiddenSlides>8</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Calibri Light</vt:lpstr>
      <vt:lpstr>Century Gothic</vt:lpstr>
      <vt:lpstr>Office Theme</vt:lpstr>
      <vt:lpstr>Spotted Lanternfly: A Threat to NC Agriculture</vt:lpstr>
      <vt:lpstr>What is spotted lanternfly?</vt:lpstr>
      <vt:lpstr>What is spotted lanternfly?</vt:lpstr>
      <vt:lpstr>What is spotted lanternfly?</vt:lpstr>
      <vt:lpstr>What is spotted lanternfly?</vt:lpstr>
      <vt:lpstr>What is spotted lanternfly?</vt:lpstr>
      <vt:lpstr>What is spotted lanternfly?</vt:lpstr>
      <vt:lpstr>What is spotted lanternfly?</vt:lpstr>
      <vt:lpstr>What is spotted lanternfly?</vt:lpstr>
      <vt:lpstr>PowerPoint Presentation</vt:lpstr>
      <vt:lpstr>Regultory Updates on Spotted Lanternfly</vt:lpstr>
      <vt:lpstr>PowerPoint Presentation</vt:lpstr>
      <vt:lpstr>PowerPoint Presentation</vt:lpstr>
      <vt:lpstr>PowerPoint Presentation</vt:lpstr>
      <vt:lpstr>Why the concern over SLF?</vt:lpstr>
      <vt:lpstr>Why the concern over SLF?</vt:lpstr>
      <vt:lpstr>Why the concern over SLF?</vt:lpstr>
      <vt:lpstr>PowerPoint Presentation</vt:lpstr>
      <vt:lpstr>PowerPoint Presentation</vt:lpstr>
      <vt:lpstr>Why the concern over SLF?</vt:lpstr>
      <vt:lpstr>Target: Spotted Lanternfly</vt:lpstr>
      <vt:lpstr>PowerPoint Presentation</vt:lpstr>
      <vt:lpstr>Why the concern over SLF?</vt:lpstr>
      <vt:lpstr>Why the concern over SLF?</vt:lpstr>
      <vt:lpstr>Why the concern over SLF?</vt:lpstr>
      <vt:lpstr>Approach: Control</vt:lpstr>
      <vt:lpstr>Approach: Control</vt:lpstr>
      <vt:lpstr>Regulatory Status of Spotted Lanternfly</vt:lpstr>
      <vt:lpstr>Regulatory Status of Spotted Lanternfly</vt:lpstr>
      <vt:lpstr>Regulatory Status of Spotted Lanternfly</vt:lpstr>
      <vt:lpstr>Regulatory Status of Spotted Lanternfly</vt:lpstr>
      <vt:lpstr>Regulatory Status of Spotted Lanternfly</vt:lpstr>
      <vt:lpstr>So what’s actually regulated?</vt:lpstr>
      <vt:lpstr>So what’s actually regulated?</vt:lpstr>
      <vt:lpstr>The Spotted Lanternfly Permit</vt:lpstr>
      <vt:lpstr>What studies are underway?</vt:lpstr>
      <vt:lpstr>What is the plan for North Carolina?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Entomological Programs</dc:title>
  <dc:creator>Whitney Swink</dc:creator>
  <cp:lastModifiedBy>Whitney Swink</cp:lastModifiedBy>
  <cp:revision>120</cp:revision>
  <cp:lastPrinted>2019-03-13T21:29:54Z</cp:lastPrinted>
  <dcterms:created xsi:type="dcterms:W3CDTF">2017-03-06T19:32:14Z</dcterms:created>
  <dcterms:modified xsi:type="dcterms:W3CDTF">2019-03-27T15:28:50Z</dcterms:modified>
</cp:coreProperties>
</file>