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jpe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72" r:id="rId2"/>
    <p:sldId id="257" r:id="rId3"/>
    <p:sldId id="283" r:id="rId4"/>
    <p:sldId id="258" r:id="rId5"/>
    <p:sldId id="284" r:id="rId6"/>
    <p:sldId id="259" r:id="rId7"/>
    <p:sldId id="287" r:id="rId8"/>
    <p:sldId id="286" r:id="rId9"/>
    <p:sldId id="262" r:id="rId10"/>
    <p:sldId id="285" r:id="rId11"/>
    <p:sldId id="261" r:id="rId12"/>
    <p:sldId id="266" r:id="rId13"/>
    <p:sldId id="274" r:id="rId14"/>
    <p:sldId id="279" r:id="rId15"/>
    <p:sldId id="275" r:id="rId16"/>
    <p:sldId id="288" r:id="rId17"/>
    <p:sldId id="277" r:id="rId18"/>
    <p:sldId id="276" r:id="rId19"/>
    <p:sldId id="273" r:id="rId20"/>
    <p:sldId id="281" r:id="rId21"/>
    <p:sldId id="280" r:id="rId22"/>
    <p:sldId id="299" r:id="rId23"/>
    <p:sldId id="289" r:id="rId24"/>
    <p:sldId id="297" r:id="rId25"/>
    <p:sldId id="298" r:id="rId26"/>
    <p:sldId id="291" r:id="rId27"/>
    <p:sldId id="290" r:id="rId28"/>
    <p:sldId id="292" r:id="rId29"/>
    <p:sldId id="278" r:id="rId30"/>
    <p:sldId id="293" r:id="rId31"/>
    <p:sldId id="294" r:id="rId32"/>
    <p:sldId id="295" r:id="rId33"/>
    <p:sldId id="300" r:id="rId34"/>
    <p:sldId id="296" r:id="rId35"/>
    <p:sldId id="301" r:id="rId36"/>
    <p:sldId id="302" r:id="rId37"/>
    <p:sldId id="303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, Sudie - NRCS, Manning, SC" initials="TS-NMS" lastIdx="1" clrIdx="0">
    <p:extLst>
      <p:ext uri="{19B8F6BF-5375-455C-9EA6-DF929625EA0E}">
        <p15:presenceInfo xmlns:p15="http://schemas.microsoft.com/office/powerpoint/2012/main" userId="S-1-5-21-2443529608-3098792306-3041422421-98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FFFF"/>
    <a:srgbClr val="CCCC00"/>
    <a:srgbClr val="FF7C80"/>
    <a:srgbClr val="FFCC00"/>
    <a:srgbClr val="9999FF"/>
    <a:srgbClr val="CC99FF"/>
    <a:srgbClr val="FFFF66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5" autoAdjust="0"/>
    <p:restoredTop sz="94660"/>
  </p:normalViewPr>
  <p:slideViewPr>
    <p:cSldViewPr>
      <p:cViewPr varScale="1">
        <p:scale>
          <a:sx n="108" d="100"/>
          <a:sy n="108" d="100"/>
        </p:scale>
        <p:origin x="9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4849B-8A6C-46A4-A389-61AA63492C40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F833D-E105-4BE7-928B-4E78A3A417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8CC9390-7A4C-44B9-AF91-6DB7425AA20F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AB07030-31E2-4244-907D-35DA1A17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asive.org/images/768x512/0016038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59610808" TargetMode="External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90.jpe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eg"/><Relationship Id="rId7" Type="http://schemas.openxmlformats.org/officeDocument/2006/relationships/image" Target="../media/image10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1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7C1FA7-1A91-4EF2-9A2E-DEC63E8E4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875"/>
            <a:ext cx="8839200" cy="657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D1854-AE8C-406F-BD51-CDEFC9A9F4C8}"/>
              </a:ext>
            </a:extLst>
          </p:cNvPr>
          <p:cNvSpPr txBox="1">
            <a:spLocks/>
          </p:cNvSpPr>
          <p:nvPr/>
        </p:nvSpPr>
        <p:spPr>
          <a:xfrm>
            <a:off x="228600" y="189260"/>
            <a:ext cx="5562600" cy="831605"/>
          </a:xfrm>
          <a:prstGeom prst="rect">
            <a:avLst/>
          </a:prstGeom>
          <a:solidFill>
            <a:srgbClr val="FFFFCC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Farm Bill Program Assistance to Combat Exotic Invasive Pest Plants</a:t>
            </a:r>
            <a:r>
              <a:rPr lang="en-US" sz="2400" dirty="0">
                <a:latin typeface="Arial Rounded MT Bold" panose="020F0704030504030204" pitchFamily="34" charset="0"/>
              </a:rPr>
              <a:t>	</a:t>
            </a:r>
          </a:p>
        </p:txBody>
      </p:sp>
      <p:pic>
        <p:nvPicPr>
          <p:cNvPr id="3" name="Picture 2" descr="logoaom copy">
            <a:extLst>
              <a:ext uri="{FF2B5EF4-FFF2-40B4-BE49-F238E27FC236}">
                <a16:creationId xmlns:a16="http://schemas.microsoft.com/office/drawing/2014/main" id="{C48FEBB6-C3DD-4C47-987B-AC43BCD7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17E2C2-8A91-4190-ACAF-A1F930FA9746}"/>
              </a:ext>
            </a:extLst>
          </p:cNvPr>
          <p:cNvSpPr txBox="1">
            <a:spLocks/>
          </p:cNvSpPr>
          <p:nvPr/>
        </p:nvSpPr>
        <p:spPr>
          <a:xfrm>
            <a:off x="2628900" y="1143000"/>
            <a:ext cx="5981700" cy="304800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Projects on private lands and summary of NRCS Programs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D31E4A3-BF9D-4637-80B2-78668D855A92}"/>
              </a:ext>
            </a:extLst>
          </p:cNvPr>
          <p:cNvSpPr txBox="1">
            <a:spLocks/>
          </p:cNvSpPr>
          <p:nvPr/>
        </p:nvSpPr>
        <p:spPr>
          <a:xfrm>
            <a:off x="4724400" y="5562600"/>
            <a:ext cx="4221332" cy="891466"/>
          </a:xfrm>
          <a:prstGeom prst="rect">
            <a:avLst/>
          </a:prstGeom>
          <a:solidFill>
            <a:srgbClr val="CCFFCC">
              <a:alpha val="70000"/>
            </a:srgbClr>
          </a:solidFill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rgbClr val="0000FF"/>
                </a:solidFill>
                <a:latin typeface="Arial Nova" panose="020B0504020202020204" pitchFamily="34" charset="0"/>
              </a:rPr>
              <a:t>Sudie </a:t>
            </a:r>
            <a:r>
              <a:rPr lang="en-US" sz="1400" b="1" dirty="0" err="1">
                <a:solidFill>
                  <a:srgbClr val="0000FF"/>
                </a:solidFill>
                <a:latin typeface="Arial Nova" panose="020B0504020202020204" pitchFamily="34" charset="0"/>
              </a:rPr>
              <a:t>Daves</a:t>
            </a:r>
            <a:r>
              <a:rPr lang="en-US" sz="1400" b="1" dirty="0">
                <a:solidFill>
                  <a:srgbClr val="0000FF"/>
                </a:solidFill>
                <a:latin typeface="Arial Nova" panose="020B0504020202020204" pitchFamily="34" charset="0"/>
              </a:rPr>
              <a:t> Thomas, Wildlife Biologist</a:t>
            </a:r>
          </a:p>
          <a:p>
            <a:pPr marL="0" indent="0" algn="r">
              <a:buNone/>
            </a:pPr>
            <a:r>
              <a:rPr lang="en-US" sz="1400" b="1" dirty="0">
                <a:solidFill>
                  <a:srgbClr val="0000FF"/>
                </a:solidFill>
                <a:latin typeface="Arial Nova" panose="020B0504020202020204" pitchFamily="34" charset="0"/>
              </a:rPr>
              <a:t>Natural Resources Conservation Service/USDA</a:t>
            </a:r>
          </a:p>
          <a:p>
            <a:pPr marL="0" indent="0" algn="r">
              <a:buNone/>
            </a:pPr>
            <a:r>
              <a:rPr lang="en-US" sz="1400" b="1" dirty="0">
                <a:solidFill>
                  <a:srgbClr val="0000FF"/>
                </a:solidFill>
                <a:latin typeface="Arial Nova" panose="020B0504020202020204" pitchFamily="34" charset="0"/>
              </a:rPr>
              <a:t>South Carolina</a:t>
            </a:r>
          </a:p>
        </p:txBody>
      </p:sp>
    </p:spTree>
    <p:extLst>
      <p:ext uri="{BB962C8B-B14F-4D97-AF65-F5344CB8AC3E}">
        <p14:creationId xmlns:p14="http://schemas.microsoft.com/office/powerpoint/2010/main" val="386411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EB73D-E03B-426A-81DC-DC0D6A39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6" y="304800"/>
            <a:ext cx="8956133" cy="632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BB9188-2DA7-4934-9A84-7EDA556F32E2}"/>
              </a:ext>
            </a:extLst>
          </p:cNvPr>
          <p:cNvSpPr/>
          <p:nvPr/>
        </p:nvSpPr>
        <p:spPr>
          <a:xfrm>
            <a:off x="457200" y="990600"/>
            <a:ext cx="18288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4310E-7BF0-48A9-9D9A-48E6AABB1977}"/>
              </a:ext>
            </a:extLst>
          </p:cNvPr>
          <p:cNvSpPr/>
          <p:nvPr/>
        </p:nvSpPr>
        <p:spPr>
          <a:xfrm>
            <a:off x="6019800" y="990600"/>
            <a:ext cx="9906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CAB2F-92C5-49A4-8346-E8F6E457DDC6}"/>
              </a:ext>
            </a:extLst>
          </p:cNvPr>
          <p:cNvSpPr txBox="1"/>
          <p:nvPr/>
        </p:nvSpPr>
        <p:spPr>
          <a:xfrm>
            <a:off x="1600200" y="5831519"/>
            <a:ext cx="5871800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 of CSP contract, CSP payments low due to annual payment</a:t>
            </a:r>
          </a:p>
        </p:txBody>
      </p:sp>
    </p:spTree>
    <p:extLst>
      <p:ext uri="{BB962C8B-B14F-4D97-AF65-F5344CB8AC3E}">
        <p14:creationId xmlns:p14="http://schemas.microsoft.com/office/powerpoint/2010/main" val="168631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91449"/>
            <a:ext cx="7772400" cy="437595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National, State, and Local Priority Resource Concerns:  issues may include soil health, water quality, wildlife habitat, state initiatives (bobwhite, longleaf restoration)</a:t>
            </a:r>
          </a:p>
          <a:p>
            <a:r>
              <a:rPr lang="en-US" dirty="0">
                <a:solidFill>
                  <a:srgbClr val="FFFF00"/>
                </a:solidFill>
              </a:rPr>
              <a:t>The most beneficial Conservation Plans will be ranked highest and therefore funded 1</a:t>
            </a:r>
            <a:r>
              <a:rPr lang="en-US" baseline="30000" dirty="0">
                <a:solidFill>
                  <a:srgbClr val="FFFF00"/>
                </a:solidFill>
              </a:rPr>
              <a:t>st</a:t>
            </a:r>
          </a:p>
          <a:p>
            <a:endParaRPr lang="en-US" baseline="30000" dirty="0">
              <a:solidFill>
                <a:srgbClr val="FFFF00"/>
              </a:solidFill>
            </a:endParaRPr>
          </a:p>
          <a:p>
            <a:pPr lvl="0"/>
            <a:r>
              <a:rPr lang="en-US" dirty="0"/>
              <a:t>2018 EQIP funds obligated: $32,663,013.30</a:t>
            </a:r>
          </a:p>
          <a:p>
            <a:pPr lvl="0"/>
            <a:r>
              <a:rPr lang="en-US" dirty="0"/>
              <a:t>2018 EQIP # contracts: 1,135</a:t>
            </a:r>
          </a:p>
          <a:p>
            <a:pPr lvl="0"/>
            <a:r>
              <a:rPr lang="en-US" dirty="0"/>
              <a:t>2018 EQIP total # acres:121,360.00</a:t>
            </a:r>
          </a:p>
          <a:p>
            <a:r>
              <a:rPr lang="en-US" u="sng" dirty="0"/>
              <a:t>Brush Management</a:t>
            </a:r>
            <a:r>
              <a:rPr lang="en-US" dirty="0"/>
              <a:t>: obligated $520,418.00, 268 contracts, 2,337.66 acres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75401"/>
            <a:ext cx="168467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F37697-87A4-445A-B684-09F0BCC91BE9}"/>
              </a:ext>
            </a:extLst>
          </p:cNvPr>
          <p:cNvSpPr txBox="1">
            <a:spLocks/>
          </p:cNvSpPr>
          <p:nvPr/>
        </p:nvSpPr>
        <p:spPr>
          <a:xfrm>
            <a:off x="381000" y="219916"/>
            <a:ext cx="7086600" cy="114300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and financial assistance through USDA Farm Bill Programs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7772400" cy="1524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Contact local county District Conservationist for technical assistance or to apply for conservation programs.</a:t>
            </a:r>
            <a:endParaRPr lang="en-US" dirty="0"/>
          </a:p>
        </p:txBody>
      </p:sp>
      <p:pic>
        <p:nvPicPr>
          <p:cNvPr id="5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5181600"/>
            <a:ext cx="52928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RSE6_0016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924476"/>
            <a:ext cx="1828800" cy="274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FD3E49-435E-43D3-8A0A-B066375A83EC}"/>
              </a:ext>
            </a:extLst>
          </p:cNvPr>
          <p:cNvSpPr txBox="1">
            <a:spLocks/>
          </p:cNvSpPr>
          <p:nvPr/>
        </p:nvSpPr>
        <p:spPr>
          <a:xfrm>
            <a:off x="381000" y="219916"/>
            <a:ext cx="7086600" cy="114300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and financial assistance through USDA Farm Bill Programs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home\Sudie.Thomas\SudieDThomas\county_files\Darlington\invasive species sites2017\P8241685.JPG">
            <a:extLst>
              <a:ext uri="{FF2B5EF4-FFF2-40B4-BE49-F238E27FC236}">
                <a16:creationId xmlns:a16="http://schemas.microsoft.com/office/drawing/2014/main" id="{4574F66E-3F0B-47F0-BCB1-CBE53F0ECD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8A7C1E0E-27CF-452E-9576-E72F62CDC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2" y="3826827"/>
            <a:ext cx="1462088" cy="304800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Chinaberry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0F76B49F-A8BE-463A-8ABE-94F4EC51A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018427"/>
            <a:ext cx="1065848" cy="333375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Nandina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A16B27FE-7313-4876-AB1B-357417867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19408"/>
            <a:ext cx="1362075" cy="369332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Periwinkle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80DFAA6A-2F99-44DD-A486-0A5F4B00B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85026"/>
            <a:ext cx="2079308" cy="369332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Waxy leaf privet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C5B13865-7ACF-427E-95AD-3089942CD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47409"/>
            <a:ext cx="1524000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Chinese privet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B8D0A4FC-0DD1-43CE-9E7B-68588A3B4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690" y="4724400"/>
            <a:ext cx="1190625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Chinese Wisteria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0522528B-5D90-4698-880B-FD46D380B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1524000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Japanese honeysuckle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32A3D2-99B7-40D0-A63B-D88096417BCD}"/>
              </a:ext>
            </a:extLst>
          </p:cNvPr>
          <p:cNvSpPr txBox="1">
            <a:spLocks/>
          </p:cNvSpPr>
          <p:nvPr/>
        </p:nvSpPr>
        <p:spPr>
          <a:xfrm>
            <a:off x="3752850" y="365385"/>
            <a:ext cx="4762500" cy="649068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 – who’s who? List of problematic exotic invasive plants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A363D05-87F3-4F2C-8DBE-DE5E89B234F1}"/>
              </a:ext>
            </a:extLst>
          </p:cNvPr>
          <p:cNvSpPr txBox="1">
            <a:spLocks/>
          </p:cNvSpPr>
          <p:nvPr/>
        </p:nvSpPr>
        <p:spPr>
          <a:xfrm>
            <a:off x="5715000" y="1092458"/>
            <a:ext cx="3009900" cy="333375"/>
          </a:xfrm>
          <a:prstGeom prst="rect">
            <a:avLst/>
          </a:prstGeom>
          <a:solidFill>
            <a:srgbClr val="99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Thank you old home sites…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7875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2963-F30B-48B0-B67C-07A8F2180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58" y="2893747"/>
            <a:ext cx="5181600" cy="3886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761C99-BDA2-4BEB-AF98-BE11D997D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9" y="56897"/>
            <a:ext cx="3251200" cy="2438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415BA-2DDA-46F8-A22D-82F395686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12" y="96823"/>
            <a:ext cx="3630103" cy="27225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89D23-60A5-4BC2-97C2-4DC434A3D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16" y="62075"/>
            <a:ext cx="2284212" cy="17131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EE1A4-F443-40BF-BEDF-CDF0C69F3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" y="2893747"/>
            <a:ext cx="5105400" cy="38290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BFA7D-A26C-4FA4-B4B0-F23CE5D46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9" y="2057400"/>
            <a:ext cx="2743200" cy="2057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4E19B-573F-4FBA-BEF7-DE785248E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24" y="870198"/>
            <a:ext cx="2965974" cy="22244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DC9943-5D2B-4181-8270-B8745F0ED5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48" y="5309887"/>
            <a:ext cx="2064151" cy="154811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65338498-E784-4785-BD75-6C9871D7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09" y="272324"/>
            <a:ext cx="1151491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Serice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lespedeza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4F4BB935-FDB8-42F4-ABED-EB49C5DB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637" y="129450"/>
            <a:ext cx="1244114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Chinese Wisteria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5BC5502-0C53-4242-A56E-56AF0D643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39" y="3476130"/>
            <a:ext cx="1265361" cy="646331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Bicolor Lespedeza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2372C578-5434-4BD4-A2E1-800AA6E6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058" y="5410200"/>
            <a:ext cx="1845709" cy="369332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Microstegium</a:t>
            </a:r>
            <a:endParaRPr lang="en-US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85140EFB-A9F5-439B-9505-BB028C424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29" y="4056506"/>
            <a:ext cx="1524000" cy="369332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Giant Reed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3950A2-5A04-4C25-9AE8-1A0AD7BDBD5E}"/>
              </a:ext>
            </a:extLst>
          </p:cNvPr>
          <p:cNvSpPr/>
          <p:nvPr/>
        </p:nvSpPr>
        <p:spPr>
          <a:xfrm>
            <a:off x="5829590" y="5622278"/>
            <a:ext cx="2185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“Lark” selection Large Flowered Partridge Pea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8F688-7E46-4D6E-B324-A895B7195B87}"/>
              </a:ext>
            </a:extLst>
          </p:cNvPr>
          <p:cNvSpPr/>
          <p:nvPr/>
        </p:nvSpPr>
        <p:spPr>
          <a:xfrm>
            <a:off x="3565477" y="2446362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Elaeagnus </a:t>
            </a:r>
            <a:r>
              <a:rPr lang="en-US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pungens</a:t>
            </a:r>
            <a:endParaRPr lang="en-US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305BF25-1919-47F7-97CA-8C3EA5E2B255}"/>
              </a:ext>
            </a:extLst>
          </p:cNvPr>
          <p:cNvSpPr txBox="1">
            <a:spLocks/>
          </p:cNvSpPr>
          <p:nvPr/>
        </p:nvSpPr>
        <p:spPr>
          <a:xfrm>
            <a:off x="1981200" y="112388"/>
            <a:ext cx="3505199" cy="649068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 – even more exotic plants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371BAC11-566C-4E88-A205-45521113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109" y="5469831"/>
            <a:ext cx="1065848" cy="333375"/>
          </a:xfrm>
          <a:prstGeom prst="rect">
            <a:avLst/>
          </a:prstGeom>
          <a:solidFill>
            <a:srgbClr val="9BBB59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Nandina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0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67005-B116-4756-B133-FE1E93E81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5" y="696554"/>
            <a:ext cx="8819710" cy="54648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5F6413-9EF8-484B-86DE-693B6AE9D9A6}"/>
              </a:ext>
            </a:extLst>
          </p:cNvPr>
          <p:cNvSpPr txBox="1">
            <a:spLocks/>
          </p:cNvSpPr>
          <p:nvPr/>
        </p:nvSpPr>
        <p:spPr>
          <a:xfrm>
            <a:off x="838200" y="228600"/>
            <a:ext cx="6629400" cy="344812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 – inventory, applied for EQIP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2613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FD102-2E13-46B8-A512-D9A668BF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45" y="0"/>
            <a:ext cx="530751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DFFE9B-D61B-4EE5-8891-CA359E164F0C}"/>
              </a:ext>
            </a:extLst>
          </p:cNvPr>
          <p:cNvSpPr/>
          <p:nvPr/>
        </p:nvSpPr>
        <p:spPr>
          <a:xfrm>
            <a:off x="2590800" y="533400"/>
            <a:ext cx="1295400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FD9AF8-00CF-4030-AACE-217A8CF63CD7}"/>
              </a:ext>
            </a:extLst>
          </p:cNvPr>
          <p:cNvSpPr/>
          <p:nvPr/>
        </p:nvSpPr>
        <p:spPr>
          <a:xfrm>
            <a:off x="5562600" y="762000"/>
            <a:ext cx="8382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5D2C9-8543-47C4-9D63-F697C0C2305A}"/>
              </a:ext>
            </a:extLst>
          </p:cNvPr>
          <p:cNvSpPr txBox="1"/>
          <p:nvPr/>
        </p:nvSpPr>
        <p:spPr>
          <a:xfrm>
            <a:off x="6622742" y="2667000"/>
            <a:ext cx="2220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314: Brush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98409-CFB9-46A4-BEF5-2C5904D460AD}"/>
              </a:ext>
            </a:extLst>
          </p:cNvPr>
          <p:cNvSpPr txBox="1"/>
          <p:nvPr/>
        </p:nvSpPr>
        <p:spPr>
          <a:xfrm>
            <a:off x="6629400" y="335280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315: Herbaceous Weed Treatment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4C5877-8293-4887-937A-33907053E34B}"/>
              </a:ext>
            </a:extLst>
          </p:cNvPr>
          <p:cNvSpPr txBox="1">
            <a:spLocks/>
          </p:cNvSpPr>
          <p:nvPr/>
        </p:nvSpPr>
        <p:spPr>
          <a:xfrm>
            <a:off x="152400" y="1600200"/>
            <a:ext cx="1765845" cy="1295400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 – Conservation Plan Map, EQIP</a:t>
            </a:r>
            <a:r>
              <a:rPr lang="en-US" sz="1600" dirty="0">
                <a:latin typeface="Arial Rounded MT Bold" panose="020F07040305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9878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9EBB2C-19BC-4DC4-9A31-62691AFA5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4325"/>
            <a:ext cx="4038600" cy="302895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CB83D5-755E-4544-9F8A-DF1E5D9C3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9" y="3809167"/>
            <a:ext cx="3629241" cy="2721931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D514A6-6D35-49DB-ABF5-F390BF374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000"/>
            <a:ext cx="3860800" cy="289560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D866A-D4BC-4320-B8D8-480A8B5FA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858610"/>
            <a:ext cx="2206842" cy="1655131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74882B-4CB8-4A96-BE83-262A704C21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95750"/>
            <a:ext cx="3276600" cy="245745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95A04-B823-4502-BC05-139B750E713D}"/>
              </a:ext>
            </a:extLst>
          </p:cNvPr>
          <p:cNvSpPr txBox="1"/>
          <p:nvPr/>
        </p:nvSpPr>
        <p:spPr>
          <a:xfrm>
            <a:off x="3666603" y="5105400"/>
            <a:ext cx="2220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314: Brush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881C5-ED22-4EFA-A429-1A81FF3A4B85}"/>
              </a:ext>
            </a:extLst>
          </p:cNvPr>
          <p:cNvSpPr txBox="1"/>
          <p:nvPr/>
        </p:nvSpPr>
        <p:spPr>
          <a:xfrm>
            <a:off x="3673261" y="579120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315: Herbaceous Weed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3AB9C-3F15-4A24-A487-31FE31290544}"/>
              </a:ext>
            </a:extLst>
          </p:cNvPr>
          <p:cNvSpPr txBox="1"/>
          <p:nvPr/>
        </p:nvSpPr>
        <p:spPr>
          <a:xfrm>
            <a:off x="6172200" y="3330791"/>
            <a:ext cx="268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year, after treatment, 2 more treatments planned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9E79B8-B4E8-40ED-8399-8C63DD1F257E}"/>
              </a:ext>
            </a:extLst>
          </p:cNvPr>
          <p:cNvSpPr txBox="1">
            <a:spLocks/>
          </p:cNvSpPr>
          <p:nvPr/>
        </p:nvSpPr>
        <p:spPr>
          <a:xfrm>
            <a:off x="2555116" y="207441"/>
            <a:ext cx="4038600" cy="304800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County, 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26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B11D2-8A01-4E25-A76D-C64763DDC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" y="3844031"/>
            <a:ext cx="3352800" cy="251460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5ABDE-A407-4B9B-9E57-3B57DED2F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9" y="152400"/>
            <a:ext cx="3886200" cy="291465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EE98A-AE8D-4D1B-863B-6CE8CE371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62" y="527667"/>
            <a:ext cx="4043039" cy="3032279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FED59-9479-46C9-9225-6CC1EA01A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3699028"/>
            <a:ext cx="3251200" cy="243840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B87E75-E41A-425B-B6CE-34C1362A6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14" y="3951590"/>
            <a:ext cx="3556000" cy="2667000"/>
          </a:xfrm>
          <a:prstGeom prst="rect">
            <a:avLst/>
          </a:prstGeom>
          <a:ln w="15875">
            <a:solidFill>
              <a:srgbClr val="92D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F08ED-EAEA-4382-BED8-DE231CFEF0F3}"/>
              </a:ext>
            </a:extLst>
          </p:cNvPr>
          <p:cNvSpPr txBox="1"/>
          <p:nvPr/>
        </p:nvSpPr>
        <p:spPr>
          <a:xfrm>
            <a:off x="5987496" y="914400"/>
            <a:ext cx="20362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Prescribed Fire (338)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44E-8EF7-49E2-BEC6-81C1728722B9}"/>
              </a:ext>
            </a:extLst>
          </p:cNvPr>
          <p:cNvSpPr txBox="1"/>
          <p:nvPr/>
        </p:nvSpPr>
        <p:spPr>
          <a:xfrm>
            <a:off x="263824" y="2906587"/>
            <a:ext cx="40430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Forest Stand Improvement –thinning to low Basal Area to improve habitat (666)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28AC1-8886-47A8-B8DC-10D3BE2A6B4F}"/>
              </a:ext>
            </a:extLst>
          </p:cNvPr>
          <p:cNvSpPr txBox="1"/>
          <p:nvPr/>
        </p:nvSpPr>
        <p:spPr>
          <a:xfrm>
            <a:off x="263824" y="6368818"/>
            <a:ext cx="7162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Tree and Shrub Establishment (612), Longleaf pine or other native trees and shrubs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9F41A6-BFB2-4741-9D61-5CC5A3E775F2}"/>
              </a:ext>
            </a:extLst>
          </p:cNvPr>
          <p:cNvSpPr txBox="1">
            <a:spLocks/>
          </p:cNvSpPr>
          <p:nvPr/>
        </p:nvSpPr>
        <p:spPr>
          <a:xfrm>
            <a:off x="3276599" y="123446"/>
            <a:ext cx="5482701" cy="592113"/>
          </a:xfrm>
          <a:prstGeom prst="rect">
            <a:avLst/>
          </a:prstGeom>
          <a:solidFill>
            <a:srgbClr val="33CC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County, other Conservation Practices applied or to be applied through 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83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DEF0E-47FA-424A-95D9-3AE7F517C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8200" cy="443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CD055-474E-4085-A9F6-27A55876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2" y="1316521"/>
            <a:ext cx="4170690" cy="538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D5407-4DC0-4D8F-BD2A-6226E9753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" y="3286957"/>
            <a:ext cx="4775200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2F93E5-EAEE-4A3C-94EC-E6FC3C0504D7}"/>
              </a:ext>
            </a:extLst>
          </p:cNvPr>
          <p:cNvSpPr txBox="1"/>
          <p:nvPr/>
        </p:nvSpPr>
        <p:spPr>
          <a:xfrm>
            <a:off x="5615945" y="171635"/>
            <a:ext cx="3352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Floodplain area, Great Pee Dee River, 44 acres of Brush Management for Chinese privet, 3 years of treatment planned, mechanical and chemical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FFD19-AD5F-41A6-83E0-119F8FF297EA}"/>
              </a:ext>
            </a:extLst>
          </p:cNvPr>
          <p:cNvSpPr txBox="1"/>
          <p:nvPr/>
        </p:nvSpPr>
        <p:spPr>
          <a:xfrm>
            <a:off x="1981200" y="1524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Initial site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CF4AC-D6AD-41BA-B642-9A3705F16D8B}"/>
              </a:ext>
            </a:extLst>
          </p:cNvPr>
          <p:cNvSpPr txBox="1"/>
          <p:nvPr/>
        </p:nvSpPr>
        <p:spPr>
          <a:xfrm>
            <a:off x="825500" y="3438053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Practice applied, project in progress…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B9268-18D8-46ED-BE80-8B9D89CDA0F4}"/>
              </a:ext>
            </a:extLst>
          </p:cNvPr>
          <p:cNvSpPr/>
          <p:nvPr/>
        </p:nvSpPr>
        <p:spPr>
          <a:xfrm>
            <a:off x="5715000" y="1752600"/>
            <a:ext cx="8382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1EBBB-E8BE-470A-B8DB-DC184531A4A2}"/>
              </a:ext>
            </a:extLst>
          </p:cNvPr>
          <p:cNvSpPr/>
          <p:nvPr/>
        </p:nvSpPr>
        <p:spPr>
          <a:xfrm>
            <a:off x="8077200" y="1905000"/>
            <a:ext cx="5334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34A3FE-E441-4F18-BAB0-DD285AE281A6}"/>
              </a:ext>
            </a:extLst>
          </p:cNvPr>
          <p:cNvSpPr txBox="1">
            <a:spLocks/>
          </p:cNvSpPr>
          <p:nvPr/>
        </p:nvSpPr>
        <p:spPr>
          <a:xfrm>
            <a:off x="0" y="6214063"/>
            <a:ext cx="4038600" cy="36933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Darlington County, 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35" y="381000"/>
            <a:ext cx="7086600" cy="100965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Technical and financial assistance through USDA Farm Bill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17703"/>
            <a:ext cx="8001000" cy="4191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Environmental Quality Incentives Program (EQIP)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Conservation Stewardship Program (CSP)</a:t>
            </a:r>
          </a:p>
          <a:p>
            <a:r>
              <a:rPr lang="en-US" sz="2800" dirty="0">
                <a:solidFill>
                  <a:srgbClr val="99FF99"/>
                </a:solidFill>
              </a:rPr>
              <a:t>Program funds go toward addressing natural resource concerns on property through conservation practices, can include eradicating/reducing coverage of invasive exotic pest plant infestations</a:t>
            </a:r>
          </a:p>
          <a:p>
            <a:r>
              <a:rPr lang="en-US" sz="2800" dirty="0">
                <a:solidFill>
                  <a:srgbClr val="00CCFF"/>
                </a:solidFill>
              </a:rPr>
              <a:t>Easement program (Wetland Reserve Program) restoration plan/funds include vegetative restoration/invasive exotic pest plant control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thorny olive, Elaeagnus pungens  (Rhamnales: Elaeagnaceae 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7856" y="152400"/>
            <a:ext cx="10668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34963-AB03-4DB2-9E30-2C829D550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2875"/>
            <a:ext cx="8763000" cy="657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B63B9-4B11-4A80-876C-F9D879C67E62}"/>
              </a:ext>
            </a:extLst>
          </p:cNvPr>
          <p:cNvSpPr txBox="1"/>
          <p:nvPr/>
        </p:nvSpPr>
        <p:spPr>
          <a:xfrm>
            <a:off x="304800" y="6071013"/>
            <a:ext cx="525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– Target: </a:t>
            </a:r>
            <a:r>
              <a:rPr lang="en-US" i="1" dirty="0"/>
              <a:t>Ligustrum </a:t>
            </a:r>
            <a:r>
              <a:rPr lang="en-US" i="1" dirty="0" err="1"/>
              <a:t>sinense</a:t>
            </a:r>
            <a:r>
              <a:rPr lang="en-US" i="1" dirty="0"/>
              <a:t>, </a:t>
            </a:r>
            <a:r>
              <a:rPr lang="en-US" dirty="0"/>
              <a:t>plus management practices within uplands, prescribed fire etc.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EAAAE-AFAA-4C10-8DEA-780998BB03BF}"/>
              </a:ext>
            </a:extLst>
          </p:cNvPr>
          <p:cNvSpPr txBox="1"/>
          <p:nvPr/>
        </p:nvSpPr>
        <p:spPr>
          <a:xfrm>
            <a:off x="3325674" y="316468"/>
            <a:ext cx="5575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year/treatment practice applied, project in progress…3 years of treatment planned, mechanical and chemical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863C9-8F43-48AC-9AC6-896F2D65AA5E}"/>
              </a:ext>
            </a:extLst>
          </p:cNvPr>
          <p:cNvSpPr txBox="1"/>
          <p:nvPr/>
        </p:nvSpPr>
        <p:spPr>
          <a:xfrm>
            <a:off x="7391400" y="2644169"/>
            <a:ext cx="1219200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treated, adjacent landowner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88815-1E8E-46A9-81D8-1B532CDE5BA1}"/>
              </a:ext>
            </a:extLst>
          </p:cNvPr>
          <p:cNvSpPr txBox="1"/>
          <p:nvPr/>
        </p:nvSpPr>
        <p:spPr>
          <a:xfrm>
            <a:off x="1371600" y="3661753"/>
            <a:ext cx="8382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Treated</a:t>
            </a:r>
            <a:endParaRPr lang="en-US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9AC5BE-3DB3-44B9-8AAE-6120525575EA}"/>
              </a:ext>
            </a:extLst>
          </p:cNvPr>
          <p:cNvSpPr txBox="1">
            <a:spLocks/>
          </p:cNvSpPr>
          <p:nvPr/>
        </p:nvSpPr>
        <p:spPr>
          <a:xfrm>
            <a:off x="4953000" y="5145019"/>
            <a:ext cx="3554910" cy="563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Edgefield County, Beaverdam Creek - 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05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7542D-6CD6-46A1-8B59-0E3058EAF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4B188-0A18-40AF-8E44-7B91A23E5C40}"/>
              </a:ext>
            </a:extLst>
          </p:cNvPr>
          <p:cNvSpPr txBox="1"/>
          <p:nvPr/>
        </p:nvSpPr>
        <p:spPr>
          <a:xfrm>
            <a:off x="762000" y="6172200"/>
            <a:ext cx="4689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– Target: </a:t>
            </a:r>
            <a:r>
              <a:rPr lang="en-US" i="1" dirty="0"/>
              <a:t>Ligustrum </a:t>
            </a:r>
            <a:r>
              <a:rPr lang="en-US" i="1" dirty="0" err="1"/>
              <a:t>sinense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A4468-8DB6-4397-8D21-390984FF6ECD}"/>
              </a:ext>
            </a:extLst>
          </p:cNvPr>
          <p:cNvSpPr txBox="1"/>
          <p:nvPr/>
        </p:nvSpPr>
        <p:spPr>
          <a:xfrm>
            <a:off x="3352800" y="316468"/>
            <a:ext cx="5575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year/treatment practice applied, project in progress…3 years of treatment planned, mechanical and chemical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8BD8F-9C3E-4489-91CF-41FA07099093}"/>
              </a:ext>
            </a:extLst>
          </p:cNvPr>
          <p:cNvSpPr txBox="1"/>
          <p:nvPr/>
        </p:nvSpPr>
        <p:spPr>
          <a:xfrm>
            <a:off x="5969617" y="1524000"/>
            <a:ext cx="2971800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Other conservation practices in current plan or in the planning process: Stream Habitat Improvement, Prescribed Fire </a:t>
            </a:r>
            <a:endParaRPr lang="en-US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535B32-897D-4E73-A254-E5B26109C598}"/>
              </a:ext>
            </a:extLst>
          </p:cNvPr>
          <p:cNvSpPr txBox="1">
            <a:spLocks/>
          </p:cNvSpPr>
          <p:nvPr/>
        </p:nvSpPr>
        <p:spPr>
          <a:xfrm>
            <a:off x="152400" y="5486400"/>
            <a:ext cx="3554910" cy="5635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Edgefield County, Beaverdam Creek -EQIP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7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DF7AD-6A63-4187-8B6E-E8E4DF030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61" y="1801621"/>
            <a:ext cx="6741839" cy="505637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232772-BBD2-4FFB-803C-D19A127A7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6" y="83793"/>
            <a:ext cx="3901971" cy="292647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C7485-845A-4ED4-955C-ADA6F6532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99" y="83793"/>
            <a:ext cx="3901971" cy="292647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A2C29-F325-4F78-A0FF-0DE8C940D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" y="4862745"/>
            <a:ext cx="2660342" cy="199525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F4540B-BB6F-4B14-8E2B-C01F6D270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5" y="2836884"/>
            <a:ext cx="2982639" cy="223697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1DAD57C-CF8F-4262-BB24-86A25D2F2E63}"/>
              </a:ext>
            </a:extLst>
          </p:cNvPr>
          <p:cNvSpPr txBox="1">
            <a:spLocks/>
          </p:cNvSpPr>
          <p:nvPr/>
        </p:nvSpPr>
        <p:spPr>
          <a:xfrm>
            <a:off x="2646287" y="251757"/>
            <a:ext cx="4053585" cy="362173"/>
          </a:xfrm>
          <a:prstGeom prst="rect">
            <a:avLst/>
          </a:prstGeom>
          <a:solidFill>
            <a:srgbClr val="CCCC0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Edgefield County, -EQIP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8DFF3-A439-4A13-BB78-694C579C4DDA}"/>
              </a:ext>
            </a:extLst>
          </p:cNvPr>
          <p:cNvSpPr txBox="1"/>
          <p:nvPr/>
        </p:nvSpPr>
        <p:spPr>
          <a:xfrm>
            <a:off x="175099" y="83793"/>
            <a:ext cx="11802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Chinaberry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5D3949-4594-4861-9046-18A9EC95DB3D}"/>
              </a:ext>
            </a:extLst>
          </p:cNvPr>
          <p:cNvSpPr txBox="1"/>
          <p:nvPr/>
        </p:nvSpPr>
        <p:spPr>
          <a:xfrm>
            <a:off x="2667000" y="6144620"/>
            <a:ext cx="647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Stream within watershed known to harbor Carolina </a:t>
            </a:r>
            <a:r>
              <a:rPr lang="en-US" dirty="0" err="1"/>
              <a:t>Heelsplitter</a:t>
            </a:r>
            <a:r>
              <a:rPr lang="en-US" dirty="0"/>
              <a:t>, consulted with FWS, no foliar spray of herbicide within 50 feet of stream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3540D-E78B-4B36-861F-4B91B9F16C17}"/>
              </a:ext>
            </a:extLst>
          </p:cNvPr>
          <p:cNvSpPr txBox="1"/>
          <p:nvPr/>
        </p:nvSpPr>
        <p:spPr>
          <a:xfrm>
            <a:off x="2852087" y="4704531"/>
            <a:ext cx="6131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– Target: </a:t>
            </a:r>
            <a:r>
              <a:rPr lang="en-US" b="1" i="1" dirty="0"/>
              <a:t>Ligustrum </a:t>
            </a:r>
            <a:r>
              <a:rPr lang="en-US" b="1" i="1" dirty="0" err="1"/>
              <a:t>sinense</a:t>
            </a:r>
            <a:r>
              <a:rPr lang="en-US" i="1" dirty="0"/>
              <a:t>, Melia azedarach</a:t>
            </a:r>
          </a:p>
        </p:txBody>
      </p:sp>
    </p:spTree>
    <p:extLst>
      <p:ext uri="{BB962C8B-B14F-4D97-AF65-F5344CB8AC3E}">
        <p14:creationId xmlns:p14="http://schemas.microsoft.com/office/powerpoint/2010/main" val="4033351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B6C92-5CEE-462F-9609-F397EC792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2219"/>
            <a:ext cx="6172200" cy="4629150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67CAD-3DA0-4AB7-8BB5-D4F8B05D2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563" y="732837"/>
            <a:ext cx="5791198" cy="4325524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30CE59-79E8-4345-9AFF-9E8ABB347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94590"/>
            <a:ext cx="4038600" cy="3028950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02C38-D6A1-4C63-A6E3-DEACF00CAC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94590"/>
            <a:ext cx="4038600" cy="3028950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5B6D77-52C0-4133-BD3A-35B95CE4B564}"/>
              </a:ext>
            </a:extLst>
          </p:cNvPr>
          <p:cNvSpPr txBox="1">
            <a:spLocks/>
          </p:cNvSpPr>
          <p:nvPr/>
        </p:nvSpPr>
        <p:spPr>
          <a:xfrm>
            <a:off x="2794545" y="99190"/>
            <a:ext cx="3554910" cy="563595"/>
          </a:xfrm>
          <a:prstGeom prst="rect">
            <a:avLst/>
          </a:prstGeom>
          <a:solidFill>
            <a:srgbClr val="CCFF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Kershaw County, Wateree River floodplain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2ACCD2-2E2E-4767-97E2-31DF2F2D5110}"/>
              </a:ext>
            </a:extLst>
          </p:cNvPr>
          <p:cNvSpPr txBox="1"/>
          <p:nvPr/>
        </p:nvSpPr>
        <p:spPr>
          <a:xfrm>
            <a:off x="2514600" y="729027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– Target: </a:t>
            </a:r>
            <a:r>
              <a:rPr lang="en-US" i="1" dirty="0"/>
              <a:t>Ligustrum </a:t>
            </a:r>
            <a:r>
              <a:rPr lang="en-US" i="1" dirty="0" err="1"/>
              <a:t>sinense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E72B7-6517-4CDF-9C6E-0E8DAF591F60}"/>
              </a:ext>
            </a:extLst>
          </p:cNvPr>
          <p:cNvSpPr txBox="1"/>
          <p:nvPr/>
        </p:nvSpPr>
        <p:spPr>
          <a:xfrm>
            <a:off x="1910179" y="2353768"/>
            <a:ext cx="1575345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Before, several hundred acres covered</a:t>
            </a:r>
            <a:endParaRPr lang="en-US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3407A-677E-45FB-8207-DFB95E414BCA}"/>
              </a:ext>
            </a:extLst>
          </p:cNvPr>
          <p:cNvSpPr txBox="1"/>
          <p:nvPr/>
        </p:nvSpPr>
        <p:spPr>
          <a:xfrm>
            <a:off x="6210300" y="2978744"/>
            <a:ext cx="17145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 year post </a:t>
            </a:r>
            <a:r>
              <a:rPr lang="en-US" dirty="0" err="1"/>
              <a:t>trtmt</a:t>
            </a:r>
            <a:endParaRPr lang="en-U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6383CD-0233-48D5-8845-C4E8554E3964}"/>
              </a:ext>
            </a:extLst>
          </p:cNvPr>
          <p:cNvSpPr txBox="1"/>
          <p:nvPr/>
        </p:nvSpPr>
        <p:spPr>
          <a:xfrm>
            <a:off x="876300" y="4191000"/>
            <a:ext cx="17145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 years post </a:t>
            </a:r>
            <a:r>
              <a:rPr lang="en-US" dirty="0" err="1"/>
              <a:t>trtmt</a:t>
            </a:r>
            <a:endParaRPr lang="en-US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BA1BF-279B-484F-BEAE-7EE7A40CC286}"/>
              </a:ext>
            </a:extLst>
          </p:cNvPr>
          <p:cNvSpPr txBox="1"/>
          <p:nvPr/>
        </p:nvSpPr>
        <p:spPr>
          <a:xfrm>
            <a:off x="6362700" y="4259364"/>
            <a:ext cx="174453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 years post </a:t>
            </a:r>
            <a:r>
              <a:rPr lang="en-US" dirty="0" err="1"/>
              <a:t>trtmt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601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C4155-356A-457B-83E4-F660F2DFD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2" y="3429000"/>
            <a:ext cx="4454372" cy="3340780"/>
          </a:xfrm>
          <a:prstGeom prst="rect">
            <a:avLst/>
          </a:prstGeom>
          <a:ln w="15875">
            <a:solidFill>
              <a:srgbClr val="CC99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0B49C-169D-4BEA-99C4-A8D815017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84" y="299993"/>
            <a:ext cx="4267200" cy="3200400"/>
          </a:xfrm>
          <a:prstGeom prst="rect">
            <a:avLst/>
          </a:prstGeom>
          <a:ln w="15875">
            <a:solidFill>
              <a:srgbClr val="CC99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D8B85-E462-475C-BC74-A60BFD7C9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3" y="227121"/>
            <a:ext cx="4538463" cy="3403847"/>
          </a:xfrm>
          <a:prstGeom prst="rect">
            <a:avLst/>
          </a:prstGeom>
          <a:ln w="15875">
            <a:solidFill>
              <a:srgbClr val="CC99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105AF-8544-407A-BF51-44236081EA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94" y="3475330"/>
            <a:ext cx="4391612" cy="3293710"/>
          </a:xfrm>
          <a:prstGeom prst="rect">
            <a:avLst/>
          </a:prstGeom>
          <a:ln w="15875">
            <a:solidFill>
              <a:srgbClr val="CC99FF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19A333-D374-47FF-9568-EBDB218BD27A}"/>
              </a:ext>
            </a:extLst>
          </p:cNvPr>
          <p:cNvSpPr txBox="1">
            <a:spLocks/>
          </p:cNvSpPr>
          <p:nvPr/>
        </p:nvSpPr>
        <p:spPr>
          <a:xfrm>
            <a:off x="1066800" y="139452"/>
            <a:ext cx="6019800" cy="368427"/>
          </a:xfrm>
          <a:prstGeom prst="rect">
            <a:avLst/>
          </a:prstGeom>
          <a:solidFill>
            <a:srgbClr val="FF505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WRP Easement site Clarendon  County, Douglas Creek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00EAA-C0F0-4F34-B7CB-41A71241E5B3}"/>
              </a:ext>
            </a:extLst>
          </p:cNvPr>
          <p:cNvSpPr txBox="1"/>
          <p:nvPr/>
        </p:nvSpPr>
        <p:spPr>
          <a:xfrm>
            <a:off x="3109347" y="3244334"/>
            <a:ext cx="6829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814FA-25B0-45BF-AA09-FC12132541A4}"/>
              </a:ext>
            </a:extLst>
          </p:cNvPr>
          <p:cNvSpPr txBox="1"/>
          <p:nvPr/>
        </p:nvSpPr>
        <p:spPr>
          <a:xfrm>
            <a:off x="6945728" y="3337644"/>
            <a:ext cx="640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F1ABD-4F74-4660-9011-DEE896930FBA}"/>
              </a:ext>
            </a:extLst>
          </p:cNvPr>
          <p:cNvSpPr txBox="1"/>
          <p:nvPr/>
        </p:nvSpPr>
        <p:spPr>
          <a:xfrm>
            <a:off x="219234" y="2331903"/>
            <a:ext cx="21639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Wetland Restoration Target: </a:t>
            </a:r>
            <a:r>
              <a:rPr lang="en-US" i="1" dirty="0"/>
              <a:t>Ligustrum </a:t>
            </a:r>
            <a:r>
              <a:rPr lang="en-US" i="1" dirty="0" err="1"/>
              <a:t>sinense</a:t>
            </a:r>
            <a:endParaRPr lang="en-US" i="1" dirty="0"/>
          </a:p>
        </p:txBody>
      </p:sp>
      <p:pic>
        <p:nvPicPr>
          <p:cNvPr id="14" name="Picture 13" descr="C:\home\Sudie.Thomas\SudieDThomas\county_files\Clarendon\Smith MT WRP\SMithMTaddWorkModMap2017.jpg">
            <a:extLst>
              <a:ext uri="{FF2B5EF4-FFF2-40B4-BE49-F238E27FC236}">
                <a16:creationId xmlns:a16="http://schemas.microsoft.com/office/drawing/2014/main" id="{20EB3A00-0B34-4AAE-9D35-DCDBA0CD029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" y="3048000"/>
            <a:ext cx="2621212" cy="37217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700010-7AF4-4D84-A3EA-D8DB6B37FFC4}"/>
              </a:ext>
            </a:extLst>
          </p:cNvPr>
          <p:cNvSpPr/>
          <p:nvPr/>
        </p:nvSpPr>
        <p:spPr>
          <a:xfrm>
            <a:off x="961875" y="3093461"/>
            <a:ext cx="789447" cy="1719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2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A78893-AA1C-4CC3-9D02-E77010FFF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1688"/>
            <a:ext cx="4248705" cy="3186529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CD8F1-265B-4035-B433-F95AAF2B1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52" y="2584508"/>
            <a:ext cx="3998639" cy="2998979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24C18-6443-47D2-A5DF-E90B673A9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6" y="422584"/>
            <a:ext cx="4887192" cy="632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2CAE2A-99C1-45AB-AD22-802AD892C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3" y="4953000"/>
            <a:ext cx="2516327" cy="1887245"/>
          </a:xfrm>
          <a:prstGeom prst="rect">
            <a:avLst/>
          </a:prstGeom>
          <a:ln w="15875">
            <a:solidFill>
              <a:srgbClr val="33CCFF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4CE05F-5BDE-43FA-9467-B1A65DCA20A0}"/>
              </a:ext>
            </a:extLst>
          </p:cNvPr>
          <p:cNvSpPr/>
          <p:nvPr/>
        </p:nvSpPr>
        <p:spPr>
          <a:xfrm>
            <a:off x="685800" y="990600"/>
            <a:ext cx="8382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723DC-2A92-4C24-95EB-654493C8A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795955"/>
            <a:ext cx="2601639" cy="1951229"/>
          </a:xfrm>
          <a:prstGeom prst="rect">
            <a:avLst/>
          </a:prstGeom>
          <a:ln w="15875">
            <a:solidFill>
              <a:srgbClr val="CCFFF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3416E8D-5027-4411-9A5B-D565512D7927}"/>
              </a:ext>
            </a:extLst>
          </p:cNvPr>
          <p:cNvSpPr txBox="1">
            <a:spLocks/>
          </p:cNvSpPr>
          <p:nvPr/>
        </p:nvSpPr>
        <p:spPr>
          <a:xfrm>
            <a:off x="3733800" y="51689"/>
            <a:ext cx="5105399" cy="586610"/>
          </a:xfrm>
          <a:prstGeom prst="rect">
            <a:avLst/>
          </a:prstGeom>
          <a:solidFill>
            <a:srgbClr val="FFFF66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Calhoun County, Chinese privet on WRP Easement, Congaree River floodplain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4813B-7856-4B42-BD72-BD994191E7D9}"/>
              </a:ext>
            </a:extLst>
          </p:cNvPr>
          <p:cNvSpPr txBox="1"/>
          <p:nvPr/>
        </p:nvSpPr>
        <p:spPr>
          <a:xfrm>
            <a:off x="-2735" y="11579"/>
            <a:ext cx="2163936" cy="646331"/>
          </a:xfrm>
          <a:prstGeom prst="rect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Wetland Restoration Target: </a:t>
            </a:r>
            <a:r>
              <a:rPr lang="en-US" i="1" dirty="0"/>
              <a:t>Ligustrum </a:t>
            </a:r>
            <a:r>
              <a:rPr lang="en-US" i="1" dirty="0" err="1"/>
              <a:t>sinense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93A48-C532-4835-BAFB-D439265AAAE1}"/>
              </a:ext>
            </a:extLst>
          </p:cNvPr>
          <p:cNvSpPr txBox="1"/>
          <p:nvPr/>
        </p:nvSpPr>
        <p:spPr>
          <a:xfrm>
            <a:off x="7526271" y="4649066"/>
            <a:ext cx="1486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treatment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3301D-B9E2-46FC-B41D-2B5B2DED2372}"/>
              </a:ext>
            </a:extLst>
          </p:cNvPr>
          <p:cNvSpPr txBox="1"/>
          <p:nvPr/>
        </p:nvSpPr>
        <p:spPr>
          <a:xfrm>
            <a:off x="228600" y="1570281"/>
            <a:ext cx="35052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Additional wetland restoration on site, berm/fill removal from wetlands, reconnect aquatic passage</a:t>
            </a:r>
            <a:endParaRPr lang="en-US" sz="1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213A1-BA20-486C-A684-C9537E7B4844}"/>
              </a:ext>
            </a:extLst>
          </p:cNvPr>
          <p:cNvSpPr txBox="1"/>
          <p:nvPr/>
        </p:nvSpPr>
        <p:spPr>
          <a:xfrm>
            <a:off x="4620019" y="6066084"/>
            <a:ext cx="11327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Next door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823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E29AA-56AE-42D2-BAE4-28DA134A6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74812"/>
            <a:ext cx="5029200" cy="6508375"/>
          </a:xfrm>
          <a:prstGeom prst="rect">
            <a:avLst/>
          </a:prstGeom>
        </p:spPr>
      </p:pic>
      <p:pic>
        <p:nvPicPr>
          <p:cNvPr id="4" name="Picture 3" descr="TallowTreeWRPBeaufort">
            <a:extLst>
              <a:ext uri="{FF2B5EF4-FFF2-40B4-BE49-F238E27FC236}">
                <a16:creationId xmlns:a16="http://schemas.microsoft.com/office/drawing/2014/main" id="{A38B3191-8D21-4F73-AE47-F6209866CE7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33401"/>
            <a:ext cx="4530121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4" descr="H:\Property and County files\Bamberg\seaseHiers\TallowPics\HiersSeaseWRPStallow7-14-11_7.JPG">
            <a:extLst>
              <a:ext uri="{FF2B5EF4-FFF2-40B4-BE49-F238E27FC236}">
                <a16:creationId xmlns:a16="http://schemas.microsoft.com/office/drawing/2014/main" id="{069DC115-7C8D-42F6-A89B-750E83A4C76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8243" y="3787588"/>
            <a:ext cx="3612833" cy="2895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00FBE7-1BC9-40FC-8DA8-264AAA994332}"/>
              </a:ext>
            </a:extLst>
          </p:cNvPr>
          <p:cNvSpPr/>
          <p:nvPr/>
        </p:nvSpPr>
        <p:spPr>
          <a:xfrm>
            <a:off x="1295400" y="228600"/>
            <a:ext cx="6858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A4F6BB-D2CF-4F3D-B276-5BB8041999B0}"/>
              </a:ext>
            </a:extLst>
          </p:cNvPr>
          <p:cNvSpPr txBox="1">
            <a:spLocks/>
          </p:cNvSpPr>
          <p:nvPr/>
        </p:nvSpPr>
        <p:spPr>
          <a:xfrm>
            <a:off x="4407173" y="110109"/>
            <a:ext cx="4063455" cy="586610"/>
          </a:xfrm>
          <a:prstGeom prst="rect">
            <a:avLst/>
          </a:prstGeom>
          <a:solidFill>
            <a:srgbClr val="CC99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Beaufort County, Chinese Tallow Tree on WRP Easement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88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AB9038-A892-4135-8E5D-765684DDF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4938" y="659248"/>
            <a:ext cx="4305300" cy="3228975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98873-3C57-4765-A68D-E6CDB32C1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5" y="162559"/>
            <a:ext cx="3923455" cy="2942591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B235A-4001-4B46-A6B5-B340B5F03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93" y="1231263"/>
            <a:ext cx="3171665" cy="2378749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4C5E8-3D5A-4EE8-93BB-84B1D5F35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1" y="3274783"/>
            <a:ext cx="4531311" cy="3398483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10BE9-A81A-4FDC-B551-F5A56D29F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0744" y="4108276"/>
            <a:ext cx="2995808" cy="2246856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9BAD39-60F9-4272-854F-E1D9C12A6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15" y="4437362"/>
            <a:ext cx="2961082" cy="2220812"/>
          </a:xfrm>
          <a:prstGeom prst="rect">
            <a:avLst/>
          </a:prstGeom>
          <a:ln w="15875">
            <a:solidFill>
              <a:srgbClr val="CCFFCC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09E491-08A2-455B-A5FB-05508EEB26B5}"/>
              </a:ext>
            </a:extLst>
          </p:cNvPr>
          <p:cNvSpPr txBox="1">
            <a:spLocks/>
          </p:cNvSpPr>
          <p:nvPr/>
        </p:nvSpPr>
        <p:spPr>
          <a:xfrm>
            <a:off x="4407173" y="110109"/>
            <a:ext cx="4063455" cy="586610"/>
          </a:xfrm>
          <a:prstGeom prst="rect">
            <a:avLst/>
          </a:prstGeom>
          <a:solidFill>
            <a:srgbClr val="CC99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Beaufort County, Chinese Tallow Tree on WRP Easement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5FC95-EFE3-4A41-A5B9-FA06039DA180}"/>
              </a:ext>
            </a:extLst>
          </p:cNvPr>
          <p:cNvSpPr txBox="1"/>
          <p:nvPr/>
        </p:nvSpPr>
        <p:spPr>
          <a:xfrm>
            <a:off x="216745" y="808324"/>
            <a:ext cx="64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– Target: </a:t>
            </a:r>
            <a:r>
              <a:rPr lang="en-US" i="1" dirty="0" err="1"/>
              <a:t>Triadica</a:t>
            </a:r>
            <a:r>
              <a:rPr lang="en-US" i="1" dirty="0"/>
              <a:t> </a:t>
            </a:r>
            <a:r>
              <a:rPr lang="en-US" i="1" dirty="0" err="1"/>
              <a:t>sebifera</a:t>
            </a:r>
            <a:r>
              <a:rPr lang="en-US" i="1" dirty="0"/>
              <a:t>, </a:t>
            </a:r>
            <a:r>
              <a:rPr lang="en-US" dirty="0"/>
              <a:t>3 annual treatments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068940-0461-44C6-9BE4-56203EA80294}"/>
              </a:ext>
            </a:extLst>
          </p:cNvPr>
          <p:cNvSpPr/>
          <p:nvPr/>
        </p:nvSpPr>
        <p:spPr>
          <a:xfrm>
            <a:off x="0" y="3293239"/>
            <a:ext cx="29495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https://vimeo.com/59610808</a:t>
            </a:r>
            <a:r>
              <a:rPr lang="en-US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471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88447-9EC4-4452-AAA7-EEF269FB3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6172200" cy="4629150"/>
          </a:xfrm>
          <a:prstGeom prst="rect">
            <a:avLst/>
          </a:prstGeom>
          <a:ln w="15875">
            <a:solidFill>
              <a:srgbClr val="FF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EBFE8-CFCA-4962-BDA4-BEBB5121C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2" y="3485964"/>
            <a:ext cx="4394447" cy="3295835"/>
          </a:xfrm>
          <a:prstGeom prst="rect">
            <a:avLst/>
          </a:prstGeom>
          <a:ln w="15875"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D7A2F-1F11-472F-9011-0AF71CF11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5" y="3581399"/>
            <a:ext cx="4267200" cy="3200400"/>
          </a:xfrm>
          <a:prstGeom prst="rect">
            <a:avLst/>
          </a:prstGeom>
          <a:ln w="15875">
            <a:solidFill>
              <a:srgbClr val="FFFF00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2A9188-AE3E-4993-B5CB-A4CCADB74424}"/>
              </a:ext>
            </a:extLst>
          </p:cNvPr>
          <p:cNvSpPr txBox="1">
            <a:spLocks/>
          </p:cNvSpPr>
          <p:nvPr/>
        </p:nvSpPr>
        <p:spPr>
          <a:xfrm>
            <a:off x="237477" y="1106669"/>
            <a:ext cx="2637408" cy="838200"/>
          </a:xfrm>
          <a:prstGeom prst="rect">
            <a:avLst/>
          </a:prstGeom>
          <a:solidFill>
            <a:srgbClr val="FF66CC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Calhoun County, New application for EQIP, planning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92D4B-27F3-404F-8744-795FDB9FDF75}"/>
              </a:ext>
            </a:extLst>
          </p:cNvPr>
          <p:cNvSpPr txBox="1"/>
          <p:nvPr/>
        </p:nvSpPr>
        <p:spPr>
          <a:xfrm>
            <a:off x="5715000" y="3058188"/>
            <a:ext cx="317228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Trifoliate orange (</a:t>
            </a:r>
            <a:r>
              <a:rPr lang="en-US" i="1" dirty="0" err="1"/>
              <a:t>Poncirus</a:t>
            </a:r>
            <a:r>
              <a:rPr lang="en-US" i="1" dirty="0"/>
              <a:t> trifoliata)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87E04-2758-4BE8-974F-1CCEB6D77697}"/>
              </a:ext>
            </a:extLst>
          </p:cNvPr>
          <p:cNvSpPr txBox="1"/>
          <p:nvPr/>
        </p:nvSpPr>
        <p:spPr>
          <a:xfrm>
            <a:off x="3036166" y="5822897"/>
            <a:ext cx="317228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Thorny olive (</a:t>
            </a:r>
            <a:r>
              <a:rPr lang="en-US" i="1" dirty="0"/>
              <a:t>Elaeagnus </a:t>
            </a:r>
            <a:r>
              <a:rPr lang="en-US" i="1" dirty="0" err="1"/>
              <a:t>pungens</a:t>
            </a:r>
            <a:r>
              <a:rPr lang="en-US" i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3B6C7-8FDA-46A8-994E-B43F118BB58A}"/>
              </a:ext>
            </a:extLst>
          </p:cNvPr>
          <p:cNvSpPr txBox="1"/>
          <p:nvPr/>
        </p:nvSpPr>
        <p:spPr>
          <a:xfrm>
            <a:off x="182731" y="2546690"/>
            <a:ext cx="278906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Chinese privet and Chinaberry on site also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4939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17596-A14E-415B-8DE3-70A558CFE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45" y="866362"/>
            <a:ext cx="5105400" cy="38290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2B1831-0366-43A0-B72B-BE5694C64EDD}"/>
              </a:ext>
            </a:extLst>
          </p:cNvPr>
          <p:cNvSpPr txBox="1">
            <a:spLocks/>
          </p:cNvSpPr>
          <p:nvPr/>
        </p:nvSpPr>
        <p:spPr>
          <a:xfrm>
            <a:off x="228600" y="152400"/>
            <a:ext cx="8153400" cy="533399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1171A-4A6D-45D4-A9B0-5EF8F876F9C2}"/>
              </a:ext>
            </a:extLst>
          </p:cNvPr>
          <p:cNvSpPr txBox="1"/>
          <p:nvPr/>
        </p:nvSpPr>
        <p:spPr>
          <a:xfrm>
            <a:off x="706145" y="712599"/>
            <a:ext cx="571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Brush Management (314) or Herbaceous Weed Treatment (315)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5CA41-077B-4262-B978-0C19C4CBF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4978400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6F33-A29A-4763-8CC4-7FF82964D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" y="1183550"/>
            <a:ext cx="3490639" cy="2617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05F31-6179-4502-AAB3-964353BC1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71857"/>
            <a:ext cx="3086143" cy="3086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949F43-0D6D-4225-811F-1D00C1DFAD22}"/>
              </a:ext>
            </a:extLst>
          </p:cNvPr>
          <p:cNvSpPr txBox="1"/>
          <p:nvPr/>
        </p:nvSpPr>
        <p:spPr>
          <a:xfrm>
            <a:off x="4114800" y="3244433"/>
            <a:ext cx="35814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Golden Bamboo, Chinese Wisteria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1764B-E89B-408E-A4D9-6F01A233DE39}"/>
              </a:ext>
            </a:extLst>
          </p:cNvPr>
          <p:cNvSpPr txBox="1"/>
          <p:nvPr/>
        </p:nvSpPr>
        <p:spPr>
          <a:xfrm>
            <a:off x="5905500" y="5995088"/>
            <a:ext cx="247650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Alamo cultivar, Switchgrass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BA773-AE35-4A33-A733-B4C4663AF4F7}"/>
              </a:ext>
            </a:extLst>
          </p:cNvPr>
          <p:cNvSpPr txBox="1"/>
          <p:nvPr/>
        </p:nvSpPr>
        <p:spPr>
          <a:xfrm>
            <a:off x="309444" y="3244334"/>
            <a:ext cx="113835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Chinaberry</a:t>
            </a:r>
          </a:p>
        </p:txBody>
      </p:sp>
    </p:spTree>
    <p:extLst>
      <p:ext uri="{BB962C8B-B14F-4D97-AF65-F5344CB8AC3E}">
        <p14:creationId xmlns:p14="http://schemas.microsoft.com/office/powerpoint/2010/main" val="208887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936AE-1DA1-4F72-80B0-EA3D8CCF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958" y="7398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D02A5-E823-4C92-8BC8-F6016FB2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45" y="2501972"/>
            <a:ext cx="4448175" cy="43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6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B11A9-A769-4307-88FA-F9D8936BC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676400"/>
            <a:ext cx="8576733" cy="4824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25C37-2107-490F-B62C-02FC353B3EB3}"/>
              </a:ext>
            </a:extLst>
          </p:cNvPr>
          <p:cNvSpPr txBox="1"/>
          <p:nvPr/>
        </p:nvSpPr>
        <p:spPr>
          <a:xfrm>
            <a:off x="685800" y="1676400"/>
            <a:ext cx="2819400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Phragmites </a:t>
            </a:r>
            <a:r>
              <a:rPr lang="en-US" b="1" i="1" dirty="0" err="1"/>
              <a:t>australis</a:t>
            </a:r>
            <a:r>
              <a:rPr lang="en-US" b="1" i="1" dirty="0"/>
              <a:t> –</a:t>
            </a:r>
            <a:r>
              <a:rPr lang="en-US" b="1" dirty="0"/>
              <a:t> coastal private lands</a:t>
            </a:r>
            <a:r>
              <a:rPr lang="en-US" b="1" i="1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8C2630-BA92-4B17-AE16-1CEE21C1E516}"/>
              </a:ext>
            </a:extLst>
          </p:cNvPr>
          <p:cNvSpPr txBox="1">
            <a:spLocks/>
          </p:cNvSpPr>
          <p:nvPr/>
        </p:nvSpPr>
        <p:spPr>
          <a:xfrm>
            <a:off x="559293" y="90487"/>
            <a:ext cx="8153400" cy="533399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A7C3C-4DC4-40E5-8248-EBE3B96A8659}"/>
              </a:ext>
            </a:extLst>
          </p:cNvPr>
          <p:cNvSpPr txBox="1"/>
          <p:nvPr/>
        </p:nvSpPr>
        <p:spPr>
          <a:xfrm>
            <a:off x="1143000" y="729027"/>
            <a:ext cx="594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Conservation practices planned</a:t>
            </a:r>
            <a:r>
              <a:rPr lang="en-US" dirty="0"/>
              <a:t>: Herbaceous Weed Treatment, Wetland Restoration, Aquatic Organism Passage (EQIP)</a:t>
            </a:r>
            <a:endParaRPr lang="en-US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1E197D-1889-44AD-953A-7B4D8ACCC217}"/>
              </a:ext>
            </a:extLst>
          </p:cNvPr>
          <p:cNvSpPr txBox="1">
            <a:spLocks/>
          </p:cNvSpPr>
          <p:nvPr/>
        </p:nvSpPr>
        <p:spPr>
          <a:xfrm>
            <a:off x="5181600" y="1889556"/>
            <a:ext cx="3672560" cy="317876"/>
          </a:xfrm>
          <a:prstGeom prst="rect">
            <a:avLst/>
          </a:prstGeom>
          <a:solidFill>
            <a:srgbClr val="CC99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Private land in Charleston County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13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D1F57-C5C6-49FB-A6C1-A5AC5DAD1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83AB2-5B04-47C0-8AB1-4906382CA799}"/>
              </a:ext>
            </a:extLst>
          </p:cNvPr>
          <p:cNvSpPr txBox="1"/>
          <p:nvPr/>
        </p:nvSpPr>
        <p:spPr>
          <a:xfrm>
            <a:off x="76200" y="1371600"/>
            <a:ext cx="4084469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“Lark” selection large-flowered partridge pea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E5551-15DD-4573-94C4-552939A3F288}"/>
              </a:ext>
            </a:extLst>
          </p:cNvPr>
          <p:cNvSpPr txBox="1"/>
          <p:nvPr/>
        </p:nvSpPr>
        <p:spPr>
          <a:xfrm>
            <a:off x="1905000" y="5454588"/>
            <a:ext cx="178293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Crotalaria </a:t>
            </a:r>
            <a:r>
              <a:rPr lang="en-US" i="1" dirty="0" err="1"/>
              <a:t>spectabilis</a:t>
            </a:r>
            <a:r>
              <a:rPr lang="en-US" i="1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C59C70-3D2A-4568-BD1A-2DD02E102C0B}"/>
              </a:ext>
            </a:extLst>
          </p:cNvPr>
          <p:cNvSpPr txBox="1">
            <a:spLocks/>
          </p:cNvSpPr>
          <p:nvPr/>
        </p:nvSpPr>
        <p:spPr>
          <a:xfrm>
            <a:off x="559293" y="90487"/>
            <a:ext cx="8153400" cy="533399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D2B44-7256-4C37-A771-47B0329C8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80" y="3886200"/>
            <a:ext cx="3841750" cy="288131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5208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4BE0B-703C-43FE-95F8-F14563751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3400"/>
            <a:ext cx="5080000" cy="3810000"/>
          </a:xfrm>
          <a:prstGeom prst="rect">
            <a:avLst/>
          </a:prstGeom>
          <a:ln w="15875">
            <a:solidFill>
              <a:srgbClr val="CCFFFF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665D0C-E0A4-4393-9F71-372A84F3E692}"/>
              </a:ext>
            </a:extLst>
          </p:cNvPr>
          <p:cNvSpPr txBox="1">
            <a:spLocks/>
          </p:cNvSpPr>
          <p:nvPr/>
        </p:nvSpPr>
        <p:spPr>
          <a:xfrm>
            <a:off x="228600" y="152400"/>
            <a:ext cx="8153400" cy="533399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80814-4E3E-4FCC-BE6B-B7C25B07F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" y="685799"/>
            <a:ext cx="3909874" cy="2932406"/>
          </a:xfrm>
          <a:prstGeom prst="rect">
            <a:avLst/>
          </a:prstGeom>
          <a:ln w="15875">
            <a:solidFill>
              <a:srgbClr val="CC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785607-066B-40D0-8FAE-3EEC7B1C0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135"/>
            <a:ext cx="5080000" cy="3810000"/>
          </a:xfrm>
          <a:prstGeom prst="rect">
            <a:avLst/>
          </a:prstGeom>
          <a:ln w="15875">
            <a:solidFill>
              <a:srgbClr val="CC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17E48-A6AD-4152-85BE-4047A84BF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3581400"/>
            <a:ext cx="4165600" cy="3124200"/>
          </a:xfrm>
          <a:prstGeom prst="rect">
            <a:avLst/>
          </a:prstGeom>
          <a:ln w="15875">
            <a:solidFill>
              <a:srgbClr val="CC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D9180-80FD-4A7A-B629-A5747B9419CC}"/>
              </a:ext>
            </a:extLst>
          </p:cNvPr>
          <p:cNvSpPr txBox="1"/>
          <p:nvPr/>
        </p:nvSpPr>
        <p:spPr>
          <a:xfrm>
            <a:off x="3533187" y="3100001"/>
            <a:ext cx="175260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Callery</a:t>
            </a:r>
            <a:r>
              <a:rPr lang="en-US" b="1" dirty="0"/>
              <a:t> pear </a:t>
            </a:r>
            <a:r>
              <a:rPr lang="en-US" b="1" i="1" dirty="0"/>
              <a:t>Pyrus </a:t>
            </a:r>
            <a:r>
              <a:rPr lang="en-US" b="1" i="1" dirty="0" err="1"/>
              <a:t>calleryana</a:t>
            </a:r>
            <a:endParaRPr lang="en-US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166F3-7B0B-4DE6-AB96-1167BAD84D8A}"/>
              </a:ext>
            </a:extLst>
          </p:cNvPr>
          <p:cNvSpPr txBox="1"/>
          <p:nvPr/>
        </p:nvSpPr>
        <p:spPr>
          <a:xfrm>
            <a:off x="819702" y="2265403"/>
            <a:ext cx="127579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Spartanburg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E046F-7108-4AF7-91F1-E9CF7CBF74E2}"/>
              </a:ext>
            </a:extLst>
          </p:cNvPr>
          <p:cNvSpPr txBox="1"/>
          <p:nvPr/>
        </p:nvSpPr>
        <p:spPr>
          <a:xfrm>
            <a:off x="6484277" y="2895600"/>
            <a:ext cx="87747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Sumter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4245F-8F82-4C14-B3A2-DD3C6312787A}"/>
              </a:ext>
            </a:extLst>
          </p:cNvPr>
          <p:cNvSpPr txBox="1"/>
          <p:nvPr/>
        </p:nvSpPr>
        <p:spPr>
          <a:xfrm>
            <a:off x="562186" y="5013143"/>
            <a:ext cx="111421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Marlboro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50D913-E1AB-47A3-AF5E-23602EB67269}"/>
              </a:ext>
            </a:extLst>
          </p:cNvPr>
          <p:cNvSpPr txBox="1"/>
          <p:nvPr/>
        </p:nvSpPr>
        <p:spPr>
          <a:xfrm>
            <a:off x="7543800" y="5339834"/>
            <a:ext cx="103801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Edgefield</a:t>
            </a:r>
          </a:p>
        </p:txBody>
      </p:sp>
    </p:spTree>
    <p:extLst>
      <p:ext uri="{BB962C8B-B14F-4D97-AF65-F5344CB8AC3E}">
        <p14:creationId xmlns:p14="http://schemas.microsoft.com/office/powerpoint/2010/main" val="3084718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FEEFA-DD04-4F7D-B847-2693B9D74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04585" y="953240"/>
            <a:ext cx="6602027" cy="4951520"/>
          </a:xfrm>
          <a:prstGeom prst="rect">
            <a:avLst/>
          </a:prstGeom>
          <a:ln w="158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9D963-4F7B-4AE6-92F5-3C5EB5C5B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301014"/>
            <a:ext cx="4572000" cy="3429000"/>
          </a:xfrm>
          <a:prstGeom prst="rect">
            <a:avLst/>
          </a:prstGeom>
          <a:ln w="158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53A86-1139-4874-AEDA-029611D79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11" y="83043"/>
            <a:ext cx="4325152" cy="3243864"/>
          </a:xfrm>
          <a:prstGeom prst="rect">
            <a:avLst/>
          </a:prstGeom>
          <a:ln w="15875"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79B4A-9222-455F-9E08-7B678C99D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228850"/>
            <a:ext cx="3048000" cy="2286000"/>
          </a:xfrm>
          <a:prstGeom prst="rect">
            <a:avLst/>
          </a:prstGeom>
          <a:ln w="15875"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0F97EFB-7A67-40C5-87CF-4F77E790B84F}"/>
              </a:ext>
            </a:extLst>
          </p:cNvPr>
          <p:cNvSpPr txBox="1">
            <a:spLocks/>
          </p:cNvSpPr>
          <p:nvPr/>
        </p:nvSpPr>
        <p:spPr>
          <a:xfrm>
            <a:off x="336490" y="83043"/>
            <a:ext cx="8153400" cy="602757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321D4-5A2A-438F-B78B-521FC82FFF61}"/>
              </a:ext>
            </a:extLst>
          </p:cNvPr>
          <p:cNvSpPr txBox="1"/>
          <p:nvPr/>
        </p:nvSpPr>
        <p:spPr>
          <a:xfrm>
            <a:off x="2556723" y="4595304"/>
            <a:ext cx="178293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/>
              <a:t>Lygodium japonicum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0569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C4D5-AEE0-40C5-8375-1FFCE974D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096001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B50B1-8C9F-4F8F-8EDD-0780BE6CA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74" y="3306634"/>
            <a:ext cx="4658043" cy="3493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EF9DE-8EEC-4DEC-A993-6EF86CC08D54}"/>
              </a:ext>
            </a:extLst>
          </p:cNvPr>
          <p:cNvSpPr txBox="1"/>
          <p:nvPr/>
        </p:nvSpPr>
        <p:spPr>
          <a:xfrm>
            <a:off x="1386765" y="5486400"/>
            <a:ext cx="332246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Sawtooth oak planted on WRP Easement, they had to remove it…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516585-BB91-4529-B03D-B62B0F30575B}"/>
              </a:ext>
            </a:extLst>
          </p:cNvPr>
          <p:cNvSpPr/>
          <p:nvPr/>
        </p:nvSpPr>
        <p:spPr>
          <a:xfrm>
            <a:off x="304800" y="3306633"/>
            <a:ext cx="2198872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Sawtooth oak spreading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606E51-4F4B-4086-80FD-660DF1189E40}"/>
              </a:ext>
            </a:extLst>
          </p:cNvPr>
          <p:cNvSpPr txBox="1">
            <a:spLocks/>
          </p:cNvSpPr>
          <p:nvPr/>
        </p:nvSpPr>
        <p:spPr>
          <a:xfrm>
            <a:off x="336490" y="83043"/>
            <a:ext cx="8153400" cy="602757"/>
          </a:xfrm>
          <a:prstGeom prst="rect">
            <a:avLst/>
          </a:prstGeom>
          <a:solidFill>
            <a:srgbClr val="CCFF99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Other species found on private lands in SC, control efforts included in Farm Bill Program projects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DAD3A1-D1CE-48C3-9A78-A060E58F11CD}"/>
              </a:ext>
            </a:extLst>
          </p:cNvPr>
          <p:cNvSpPr/>
          <p:nvPr/>
        </p:nvSpPr>
        <p:spPr>
          <a:xfrm>
            <a:off x="6213212" y="855024"/>
            <a:ext cx="238585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 Rounded MT Bold" panose="020F0704030504030204" pitchFamily="34" charset="0"/>
              </a:rPr>
              <a:t>Non-native plants not allowed under most conservation practices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67E6C-CAC1-4E7B-9D35-3DF762E7E77D}"/>
              </a:ext>
            </a:extLst>
          </p:cNvPr>
          <p:cNvSpPr/>
          <p:nvPr/>
        </p:nvSpPr>
        <p:spPr>
          <a:xfrm>
            <a:off x="6248400" y="2032456"/>
            <a:ext cx="238585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 Rounded MT Bold" panose="020F0704030504030204" pitchFamily="34" charset="0"/>
              </a:rPr>
              <a:t>A few non-native grasses remain as recommendations for pasture/hay and for critical area plantings.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067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0B403-EDF9-4F5D-A55C-6C9026BD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18" y="-60549"/>
            <a:ext cx="2209800" cy="2946400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EF6C3-747E-431A-89F7-9BB76423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5" y="3734334"/>
            <a:ext cx="4877512" cy="3649607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681D7-4001-4DC2-891D-79960B3B9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8" y="76200"/>
            <a:ext cx="4877512" cy="3658134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422DB-D5AB-4EBC-A2B7-EC9CD3167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14365"/>
            <a:ext cx="3304453" cy="2478340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4156CB-7C9F-4417-B530-8B1FCBA9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87" y="3606884"/>
            <a:ext cx="4405751" cy="3304313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92DBE-DEF3-4E24-A323-705B2BCD1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1" y="3010271"/>
            <a:ext cx="2514600" cy="1885950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956E43-2BF4-4F57-A530-1148F12874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79" y="2425496"/>
            <a:ext cx="1954059" cy="1465544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77F7E7-A262-4426-92F7-73FF23264C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65" y="2502062"/>
            <a:ext cx="1927441" cy="2569921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DE7A5F1-ADEF-4288-B1BC-877E6C621B2B}"/>
              </a:ext>
            </a:extLst>
          </p:cNvPr>
          <p:cNvSpPr txBox="1">
            <a:spLocks/>
          </p:cNvSpPr>
          <p:nvPr/>
        </p:nvSpPr>
        <p:spPr>
          <a:xfrm>
            <a:off x="228600" y="54325"/>
            <a:ext cx="8153400" cy="602757"/>
          </a:xfrm>
          <a:prstGeom prst="rect">
            <a:avLst/>
          </a:prstGeom>
          <a:solidFill>
            <a:srgbClr val="FFCC0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Planting native flora often included in Conservation Plan: woody trees and shrubs, herbaceous grasses and wildflowers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E3C8CC-5B5D-4A50-8E43-C38F6198C888}"/>
              </a:ext>
            </a:extLst>
          </p:cNvPr>
          <p:cNvSpPr/>
          <p:nvPr/>
        </p:nvSpPr>
        <p:spPr>
          <a:xfrm>
            <a:off x="5084835" y="2425496"/>
            <a:ext cx="238585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ial Rounded MT Bold" panose="020F0704030504030204" pitchFamily="34" charset="0"/>
              </a:rPr>
              <a:t>Practices:</a:t>
            </a:r>
          </a:p>
          <a:p>
            <a:r>
              <a:rPr lang="en-US" sz="1400" dirty="0">
                <a:latin typeface="Arial Rounded MT Bold" panose="020F0704030504030204" pitchFamily="34" charset="0"/>
              </a:rPr>
              <a:t>Conservation Cover (327) Hedgerow (422)</a:t>
            </a:r>
          </a:p>
          <a:p>
            <a:r>
              <a:rPr lang="en-US" sz="1400" dirty="0">
                <a:latin typeface="Arial Rounded MT Bold" panose="020F0704030504030204" pitchFamily="34" charset="0"/>
              </a:rPr>
              <a:t>Tree and Shrub Establishment (612)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7509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aom copy">
            <a:extLst>
              <a:ext uri="{FF2B5EF4-FFF2-40B4-BE49-F238E27FC236}">
                <a16:creationId xmlns:a16="http://schemas.microsoft.com/office/drawing/2014/main" id="{0EE0C4FB-8724-43E7-9D74-CBEB6876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3378" y="836628"/>
            <a:ext cx="3435730" cy="54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714D6-58EC-4AE3-8D11-98084EBF66F6}"/>
              </a:ext>
            </a:extLst>
          </p:cNvPr>
          <p:cNvSpPr txBox="1">
            <a:spLocks/>
          </p:cNvSpPr>
          <p:nvPr/>
        </p:nvSpPr>
        <p:spPr>
          <a:xfrm>
            <a:off x="221282" y="193029"/>
            <a:ext cx="6064310" cy="602757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NRCS staff much more aware of exotic invasive pest plant problems, identification, and how to address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0D14E6-1DCD-46EE-85E2-0DA35B0EA98D}"/>
              </a:ext>
            </a:extLst>
          </p:cNvPr>
          <p:cNvSpPr txBox="1">
            <a:spLocks/>
          </p:cNvSpPr>
          <p:nvPr/>
        </p:nvSpPr>
        <p:spPr>
          <a:xfrm>
            <a:off x="0" y="1650185"/>
            <a:ext cx="6813706" cy="2232906"/>
          </a:xfrm>
          <a:prstGeom prst="rect">
            <a:avLst/>
          </a:prstGeom>
          <a:solidFill>
            <a:srgbClr val="CCFFFF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Application ranking for program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NEPA/CPA- 52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Field checklists for conservation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Assessment tools (WHEG, Wetland Functional Assessment)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Many different conservation practices and components included to address various types of infestations/species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1-2 annual plant ID training days for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Workshops for staff and landowners,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288B9-FAB1-440A-B0E6-FADDD664C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071291"/>
            <a:ext cx="3516461" cy="2637346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E4F57-9840-48A8-88B6-583604F1D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2" y="3157058"/>
            <a:ext cx="2025705" cy="1519279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DA5C7B-DB5A-405D-8F15-33C64BEE5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99" y="1166519"/>
            <a:ext cx="2006118" cy="3020448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A5B7C-B976-4E49-AB34-C86A1572C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25" y="4093891"/>
            <a:ext cx="1703425" cy="2564705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4DA649-4B4E-4CB5-BDE5-574E297248FB}"/>
              </a:ext>
            </a:extLst>
          </p:cNvPr>
          <p:cNvSpPr txBox="1">
            <a:spLocks/>
          </p:cNvSpPr>
          <p:nvPr/>
        </p:nvSpPr>
        <p:spPr>
          <a:xfrm>
            <a:off x="131581" y="836628"/>
            <a:ext cx="4845110" cy="6027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Invasive exotic pest plant problems considered at many stages of the planning process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813D07-4D30-4AF6-B1C9-D8D47C3D68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38" y="4774998"/>
            <a:ext cx="2379917" cy="1784938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E30C9E-FD28-4361-B096-63BA3E134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343400"/>
            <a:ext cx="2871291" cy="2153468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7961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108E23-CB5C-4D71-B610-94A0DB71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14" y="151660"/>
            <a:ext cx="4873270" cy="1758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B020F-586E-4EB4-B49D-D1A0B62B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" y="38100"/>
            <a:ext cx="4657741" cy="5735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EA13C1-9056-4E13-8132-8423A84D2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06" y="5858944"/>
            <a:ext cx="8693326" cy="108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E5EECF-2B66-418E-92AB-B6F296F42D9A}"/>
              </a:ext>
            </a:extLst>
          </p:cNvPr>
          <p:cNvSpPr/>
          <p:nvPr/>
        </p:nvSpPr>
        <p:spPr>
          <a:xfrm>
            <a:off x="4825677" y="5668263"/>
            <a:ext cx="3352800" cy="2769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  <a:latin typeface="Calibri" panose="020F0502020204030204" pitchFamily="34" charset="0"/>
              </a:rPr>
              <a:t>South Carolina NRCS Wildlife Habitat Index Guide</a:t>
            </a:r>
            <a:r>
              <a:rPr lang="en-US" sz="1200" b="1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8CEA76-1F25-4670-A837-389AB51BA98B}"/>
              </a:ext>
            </a:extLst>
          </p:cNvPr>
          <p:cNvSpPr/>
          <p:nvPr/>
        </p:nvSpPr>
        <p:spPr>
          <a:xfrm>
            <a:off x="3886200" y="304412"/>
            <a:ext cx="766222" cy="276999"/>
          </a:xfrm>
          <a:prstGeom prst="rect">
            <a:avLst/>
          </a:prstGeom>
          <a:solidFill>
            <a:srgbClr val="FF7C8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  <a:latin typeface="Calibri" panose="020F0502020204030204" pitchFamily="34" charset="0"/>
              </a:rPr>
              <a:t>CPA- 52</a:t>
            </a:r>
            <a:endParaRPr lang="en-US" sz="1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4C2638-3CF9-44D6-95B8-DAE6FD32D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586521"/>
            <a:ext cx="5081285" cy="29559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04E0E9-DB75-4BBC-8EB2-AD53DF21E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378" y="2193345"/>
            <a:ext cx="2209800" cy="436429"/>
          </a:xfrm>
          <a:prstGeom prst="rect">
            <a:avLst/>
          </a:prstGeom>
          <a:solidFill>
            <a:srgbClr val="CCFFFF"/>
          </a:solidFill>
          <a:ln>
            <a:solidFill>
              <a:srgbClr val="FFC000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B759B62-B879-448D-BC1B-F91E57FFEA2A}"/>
              </a:ext>
            </a:extLst>
          </p:cNvPr>
          <p:cNvSpPr/>
          <p:nvPr/>
        </p:nvSpPr>
        <p:spPr>
          <a:xfrm>
            <a:off x="4172537" y="4172505"/>
            <a:ext cx="4940315" cy="551894"/>
          </a:xfrm>
          <a:prstGeom prst="ellipse">
            <a:avLst/>
          </a:prstGeom>
          <a:noFill/>
          <a:ln w="2222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56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AFD21C-18AE-4DA8-98BB-D5481E5D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0727"/>
            <a:ext cx="53075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A7677-47D3-4B01-82CE-F8A73328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173" y="1430157"/>
            <a:ext cx="4731356" cy="2721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07A9E-9F91-45AF-A305-5BAE8DB89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458" y="4151533"/>
            <a:ext cx="4686786" cy="26957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E569B1-CD34-469D-B022-D8AAB94A7694}"/>
              </a:ext>
            </a:extLst>
          </p:cNvPr>
          <p:cNvSpPr txBox="1">
            <a:spLocks/>
          </p:cNvSpPr>
          <p:nvPr/>
        </p:nvSpPr>
        <p:spPr>
          <a:xfrm>
            <a:off x="5514635" y="523793"/>
            <a:ext cx="3449819" cy="382572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Guidance for planners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6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8001000" cy="4572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/>
              <a:t>Landowners apply at the County USDA/NRCS Service Center for land in that County </a:t>
            </a:r>
          </a:p>
          <a:p>
            <a:r>
              <a:rPr lang="en-US" dirty="0"/>
              <a:t>Sign up is continuous, application deadlines for fiscal year funding (deadlines are usually around Sept 30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dirty="0"/>
              <a:t>Land must be registered with the Farm Services Agency (Land and Tract numbers),  bring deed and plat</a:t>
            </a:r>
          </a:p>
          <a:p>
            <a:r>
              <a:rPr lang="en-US" dirty="0"/>
              <a:t>Adjusted Gross Income (AGI) form- annual income cannot exceed $900,000 (ineligible for Farm Bill Programs)</a:t>
            </a:r>
          </a:p>
          <a:p>
            <a:r>
              <a:rPr lang="en-US" dirty="0"/>
              <a:t>In compliance with highly erodible land and wetland conservation requirements</a:t>
            </a:r>
          </a:p>
          <a:p>
            <a:r>
              <a:rPr lang="en-US" dirty="0">
                <a:solidFill>
                  <a:srgbClr val="FFFF00"/>
                </a:solidFill>
              </a:rPr>
              <a:t>Work with District Conservationist and other NRCS staff on a </a:t>
            </a:r>
            <a:r>
              <a:rPr lang="en-US" u="sng" dirty="0">
                <a:solidFill>
                  <a:srgbClr val="FFFF00"/>
                </a:solidFill>
              </a:rPr>
              <a:t>Conservation Plan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7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wisi4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744" y="301403"/>
            <a:ext cx="1447256" cy="1085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21EEA28-26BA-4E6E-B9AB-5E85FC071991}"/>
              </a:ext>
            </a:extLst>
          </p:cNvPr>
          <p:cNvSpPr txBox="1">
            <a:spLocks/>
          </p:cNvSpPr>
          <p:nvPr/>
        </p:nvSpPr>
        <p:spPr>
          <a:xfrm>
            <a:off x="381000" y="219916"/>
            <a:ext cx="7086600" cy="114300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and financial assistance through USDA Farm Bill Programs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D060D-06DE-438F-9F76-3AB13657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8533" y="7620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8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8534400" cy="4495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Conservation Plan includes management practices, dates for completion, and guidance for implementation- based on LO goals and identified resource concerns</a:t>
            </a:r>
          </a:p>
          <a:p>
            <a:r>
              <a:rPr lang="en-US" dirty="0"/>
              <a:t>Conservation Practice funding based on 75% region-wide </a:t>
            </a:r>
            <a:r>
              <a:rPr lang="en-US" dirty="0" err="1"/>
              <a:t>ave.</a:t>
            </a:r>
            <a:r>
              <a:rPr lang="en-US" dirty="0"/>
              <a:t> cost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Woody exotic invasive plants:  Brush Management (314), several components: mechanical, chemical, infestation level, etc.</a:t>
            </a:r>
          </a:p>
          <a:p>
            <a:r>
              <a:rPr lang="en-US" dirty="0">
                <a:solidFill>
                  <a:srgbClr val="FFFF00"/>
                </a:solidFill>
              </a:rPr>
              <a:t>Herbaceous exotic invasive plants: Herbaceous Weed Treatment (315): mechanical, chemical, can be used for aquatic invasive plants</a:t>
            </a:r>
          </a:p>
          <a:p>
            <a:r>
              <a:rPr lang="en-US" dirty="0"/>
              <a:t>Practice Standards and Jobsheets provided for all practices</a:t>
            </a:r>
          </a:p>
          <a:p>
            <a:r>
              <a:rPr lang="en-US" dirty="0"/>
              <a:t>Conservation Plan comes with plan maps showing where on land practices are to take place and # of acres</a:t>
            </a:r>
          </a:p>
          <a:p>
            <a:endParaRPr lang="en-US" dirty="0"/>
          </a:p>
        </p:txBody>
      </p:sp>
      <p:pic>
        <p:nvPicPr>
          <p:cNvPr id="5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hinese%20priv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7857" y="193283"/>
            <a:ext cx="141514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019E71-12DA-4AE3-8E3C-B4E00A12D08D}"/>
              </a:ext>
            </a:extLst>
          </p:cNvPr>
          <p:cNvSpPr txBox="1">
            <a:spLocks/>
          </p:cNvSpPr>
          <p:nvPr/>
        </p:nvSpPr>
        <p:spPr>
          <a:xfrm>
            <a:off x="381000" y="219916"/>
            <a:ext cx="7086600" cy="114300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and financial assistance through USDA Farm Bill Programs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A5EE1-9431-4E1A-B1C5-370921A1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45" y="0"/>
            <a:ext cx="5307510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F7063A-1743-4F17-B2A1-D40FFBDE1AE3}"/>
              </a:ext>
            </a:extLst>
          </p:cNvPr>
          <p:cNvSpPr/>
          <p:nvPr/>
        </p:nvSpPr>
        <p:spPr>
          <a:xfrm>
            <a:off x="2438400" y="1295400"/>
            <a:ext cx="16764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D1227-EFF2-4EC0-ACAD-E4FE2C092195}"/>
              </a:ext>
            </a:extLst>
          </p:cNvPr>
          <p:cNvSpPr/>
          <p:nvPr/>
        </p:nvSpPr>
        <p:spPr>
          <a:xfrm>
            <a:off x="6019800" y="533400"/>
            <a:ext cx="7620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8E677-68FD-45D4-859C-4E43ED99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45" y="0"/>
            <a:ext cx="530751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493E5B-ACB1-4EBD-99E6-88F760ED4AD1}"/>
              </a:ext>
            </a:extLst>
          </p:cNvPr>
          <p:cNvSpPr/>
          <p:nvPr/>
        </p:nvSpPr>
        <p:spPr>
          <a:xfrm>
            <a:off x="2590800" y="533400"/>
            <a:ext cx="17526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A4429-1336-448D-BAE0-3F5C66D68F69}"/>
              </a:ext>
            </a:extLst>
          </p:cNvPr>
          <p:cNvSpPr/>
          <p:nvPr/>
        </p:nvSpPr>
        <p:spPr>
          <a:xfrm>
            <a:off x="6400800" y="533400"/>
            <a:ext cx="609600" cy="1146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3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7200" cy="3810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Contracts usually 3 years (EQIP), or 5 years (CSP)</a:t>
            </a:r>
          </a:p>
          <a:p>
            <a:r>
              <a:rPr lang="en-US" dirty="0"/>
              <a:t>Landowner must complete practices in plan prior to receiving funds via direct deposit (completion checked by NRCS staff)</a:t>
            </a:r>
          </a:p>
          <a:p>
            <a:r>
              <a:rPr lang="en-US" dirty="0"/>
              <a:t>If practice cannot  be completed contract can be modified</a:t>
            </a:r>
          </a:p>
          <a:p>
            <a:r>
              <a:rPr lang="en-US" dirty="0"/>
              <a:t>If practice never completed or contract canceled landowner may be responsible for administrative costs</a:t>
            </a:r>
          </a:p>
          <a:p>
            <a:r>
              <a:rPr lang="en-US" dirty="0">
                <a:solidFill>
                  <a:srgbClr val="FFFF00"/>
                </a:solidFill>
              </a:rPr>
              <a:t>Contract funding dependant on ranking score/national, state and local priority resource concerns and amount of funds allocated to SC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logoa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4890"/>
            <a:ext cx="2590800" cy="4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lygja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76141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2A4ABC-B010-4991-A0B3-077A9D8B1789}"/>
              </a:ext>
            </a:extLst>
          </p:cNvPr>
          <p:cNvSpPr txBox="1">
            <a:spLocks/>
          </p:cNvSpPr>
          <p:nvPr/>
        </p:nvSpPr>
        <p:spPr>
          <a:xfrm>
            <a:off x="381000" y="219916"/>
            <a:ext cx="7086600" cy="114300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and financial assistance through USDA Farm Bill Programs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1740</TotalTime>
  <Words>1413</Words>
  <Application>Microsoft Office PowerPoint</Application>
  <PresentationFormat>On-screen Show (4:3)</PresentationFormat>
  <Paragraphs>156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 Nova</vt:lpstr>
      <vt:lpstr>Arial Rounded MT Bold</vt:lpstr>
      <vt:lpstr>Calibri</vt:lpstr>
      <vt:lpstr>Franklin Gothic Book</vt:lpstr>
      <vt:lpstr>Garamond</vt:lpstr>
      <vt:lpstr>Perpetua</vt:lpstr>
      <vt:lpstr>Times New Roman</vt:lpstr>
      <vt:lpstr>Wingdings 2</vt:lpstr>
      <vt:lpstr>Equity</vt:lpstr>
      <vt:lpstr>PowerPoint Presentation</vt:lpstr>
      <vt:lpstr>Technical and financial assistance through USDA Farm Bill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 OCIO-ITS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Assistance for Prescribed Fire on Private Lands</dc:title>
  <dc:creator>sudie.daves</dc:creator>
  <cp:lastModifiedBy>Thomas, Sudie - NRCS, Manning, SC</cp:lastModifiedBy>
  <cp:revision>118</cp:revision>
  <dcterms:created xsi:type="dcterms:W3CDTF">2010-09-25T18:55:23Z</dcterms:created>
  <dcterms:modified xsi:type="dcterms:W3CDTF">2019-03-25T20:14:44Z</dcterms:modified>
</cp:coreProperties>
</file>