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1" r:id="rId3"/>
    <p:sldMasterId id="2147483673" r:id="rId4"/>
  </p:sldMasterIdLst>
  <p:notesMasterIdLst>
    <p:notesMasterId r:id="rId49"/>
  </p:notesMasterIdLst>
  <p:sldIdLst>
    <p:sldId id="256" r:id="rId5"/>
    <p:sldId id="280" r:id="rId6"/>
    <p:sldId id="298" r:id="rId7"/>
    <p:sldId id="283" r:id="rId8"/>
    <p:sldId id="281" r:id="rId9"/>
    <p:sldId id="285" r:id="rId10"/>
    <p:sldId id="286" r:id="rId11"/>
    <p:sldId id="318" r:id="rId12"/>
    <p:sldId id="259" r:id="rId13"/>
    <p:sldId id="288" r:id="rId14"/>
    <p:sldId id="260" r:id="rId15"/>
    <p:sldId id="309" r:id="rId16"/>
    <p:sldId id="299" r:id="rId17"/>
    <p:sldId id="310" r:id="rId18"/>
    <p:sldId id="266" r:id="rId19"/>
    <p:sldId id="267" r:id="rId20"/>
    <p:sldId id="268" r:id="rId21"/>
    <p:sldId id="271" r:id="rId22"/>
    <p:sldId id="308" r:id="rId23"/>
    <p:sldId id="290" r:id="rId24"/>
    <p:sldId id="291" r:id="rId25"/>
    <p:sldId id="287" r:id="rId26"/>
    <p:sldId id="307" r:id="rId27"/>
    <p:sldId id="316" r:id="rId28"/>
    <p:sldId id="297" r:id="rId29"/>
    <p:sldId id="302" r:id="rId30"/>
    <p:sldId id="303" r:id="rId31"/>
    <p:sldId id="304" r:id="rId32"/>
    <p:sldId id="305" r:id="rId33"/>
    <p:sldId id="319" r:id="rId34"/>
    <p:sldId id="300" r:id="rId35"/>
    <p:sldId id="306" r:id="rId36"/>
    <p:sldId id="301" r:id="rId37"/>
    <p:sldId id="315" r:id="rId38"/>
    <p:sldId id="314" r:id="rId39"/>
    <p:sldId id="317" r:id="rId40"/>
    <p:sldId id="311" r:id="rId41"/>
    <p:sldId id="313" r:id="rId42"/>
    <p:sldId id="312" r:id="rId43"/>
    <p:sldId id="292" r:id="rId44"/>
    <p:sldId id="293" r:id="rId45"/>
    <p:sldId id="294" r:id="rId46"/>
    <p:sldId id="295" r:id="rId47"/>
    <p:sldId id="282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t Drury" initials="MD" lastIdx="1" clrIdx="0">
    <p:extLst>
      <p:ext uri="{19B8F6BF-5375-455C-9EA6-DF929625EA0E}">
        <p15:presenceInfo xmlns:p15="http://schemas.microsoft.com/office/powerpoint/2012/main" userId="Matt Drur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2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69E8D3-ED79-4A06-A72C-A7F56399AFFA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A322E6-3638-44D0-883D-691D7541A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96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50bcb144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AT Corridor is a treasure trove of Natural Resources.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includes many unique high-elevation ecosystems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will be increasingly critical to the movement and survival of wildlife under changing climates</a:t>
            </a:r>
            <a:endParaRPr/>
          </a:p>
        </p:txBody>
      </p:sp>
      <p:sp>
        <p:nvSpPr>
          <p:cNvPr id="179" name="Google Shape;179;g50bcb144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525386d9da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525386d9da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g525386d9da_0_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To help identify the resources within the A.T. corridor, a Natural Diversity Inventory was completed for each of the 14 Trail states.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4291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20B4F-1EF7-42F4-97AA-6C63879C1E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F7AB8C-C1CB-4236-B51F-1FF23F675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5E4D0F-3209-4E27-BDBF-74436EE61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7BE79-387B-4D27-92B6-E1E3D2455D7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E9407-9162-4FE9-AF46-FB295CC3A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E854E-51A4-4C37-8FE2-09BE36F97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F8CEB-A6C8-48C5-BBAD-0AABB8E2B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343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D0057-2F7A-4D58-BFC3-ECA0C18A4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DB0FB0-2E3B-41E0-946D-1B4D15D865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714EC-0B1B-452A-9286-595B6F414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7BE79-387B-4D27-92B6-E1E3D2455D7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A2C6A-026E-42D2-BAD2-D5D355102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17F30-8456-4744-87F0-585EED39C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F8CEB-A6C8-48C5-BBAD-0AABB8E2B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297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4B277C-116F-415C-8440-0BF73A6E29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4D7CC6-AA31-4284-AE04-98F492F85B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BDF8D-EBE3-4689-B789-A498E5C89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7BE79-387B-4D27-92B6-E1E3D2455D7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085FA-719F-4431-9F9D-DDA0220FF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BD3A11-65F6-428E-9CD9-5E5F805DD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F8CEB-A6C8-48C5-BBAD-0AABB8E2B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857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2133600" y="381000"/>
            <a:ext cx="9448800" cy="60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lvl="5" algn="l" rtl="0"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lvl="6" algn="l" rtl="0"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lvl="7" algn="l" rtl="0"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lvl="8" algn="l" rtl="0"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812800" y="1600200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lvl="0" indent="-243840" algn="l" rtl="0">
              <a:spcBef>
                <a:spcPts val="480"/>
              </a:spcBef>
              <a:spcAft>
                <a:spcPts val="0"/>
              </a:spcAft>
              <a:buClr>
                <a:srgbClr val="0A0A0A"/>
              </a:buClr>
              <a:buFont typeface="Arial"/>
              <a:buChar char="•"/>
              <a:defRPr sz="2400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lvl="1" indent="-158750" algn="l" rtl="0">
              <a:spcBef>
                <a:spcPts val="400"/>
              </a:spcBef>
              <a:spcAft>
                <a:spcPts val="0"/>
              </a:spcAft>
              <a:buClr>
                <a:srgbClr val="0A0A0A"/>
              </a:buClr>
              <a:buFont typeface="Arial"/>
              <a:buChar char="•"/>
              <a:defRPr sz="2000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lvl="2" indent="-137160" algn="l" rtl="0">
              <a:spcBef>
                <a:spcPts val="360"/>
              </a:spcBef>
              <a:spcAft>
                <a:spcPts val="0"/>
              </a:spcAft>
              <a:buClr>
                <a:srgbClr val="0A0A0A"/>
              </a:buClr>
              <a:buFont typeface="Arial"/>
              <a:buChar char="o"/>
              <a:defRPr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lvl="3" indent="-127000" algn="l" rtl="0">
              <a:spcBef>
                <a:spcPts val="320"/>
              </a:spcBef>
              <a:spcAft>
                <a:spcPts val="0"/>
              </a:spcAft>
              <a:buClr>
                <a:srgbClr val="0A0A0A"/>
              </a:buClr>
              <a:buFont typeface="Noto Sans Symbols"/>
              <a:buChar char="▪"/>
              <a:defRPr sz="1600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lvl="4" indent="-157479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Font typeface="Noto Sans Symbols"/>
              <a:buChar char="➢"/>
              <a:defRPr sz="1400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lvl="5" indent="-157479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Font typeface="Noto Sans Symbols"/>
              <a:buChar char="➢"/>
              <a:defRPr sz="1400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lvl="6" indent="-157479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Font typeface="Noto Sans Symbols"/>
              <a:buChar char="➢"/>
              <a:defRPr sz="1400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lvl="7" indent="-157479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Font typeface="Noto Sans Symbols"/>
              <a:buChar char="➢"/>
              <a:defRPr sz="1400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lvl="8" indent="-157479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Font typeface="Noto Sans Symbols"/>
              <a:buChar char="➢"/>
              <a:defRPr sz="1400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3048000" y="6248400"/>
            <a:ext cx="2032000" cy="476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5588000" y="6248400"/>
            <a:ext cx="3251200" cy="476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9347200" y="6248400"/>
            <a:ext cx="1828800" cy="476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en-US" sz="140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pPr algn="r">
                <a:buClr>
                  <a:schemeClr val="dk1"/>
                </a:buClr>
                <a:buSzPct val="25000"/>
              </a:pPr>
              <a:t>‹#›</a:t>
            </a:fld>
            <a:endParaRPr lang="en-US" sz="140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3537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 rot="5400000">
            <a:off x="7569200" y="1701800"/>
            <a:ext cx="5334000" cy="2692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lvl="5" algn="l" rtl="0"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lvl="6" algn="l" rtl="0"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lvl="7" algn="l" rtl="0"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lvl="8" algn="l" rtl="0"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 rot="5400000">
            <a:off x="2082800" y="-889000"/>
            <a:ext cx="5334000" cy="7874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lvl="0" indent="-243840" algn="l" rtl="0">
              <a:spcBef>
                <a:spcPts val="480"/>
              </a:spcBef>
              <a:spcAft>
                <a:spcPts val="0"/>
              </a:spcAft>
              <a:buClr>
                <a:srgbClr val="0A0A0A"/>
              </a:buClr>
              <a:buFont typeface="Arial"/>
              <a:buChar char="•"/>
              <a:defRPr sz="2400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lvl="1" indent="-158750" algn="l" rtl="0">
              <a:spcBef>
                <a:spcPts val="400"/>
              </a:spcBef>
              <a:spcAft>
                <a:spcPts val="0"/>
              </a:spcAft>
              <a:buClr>
                <a:srgbClr val="0A0A0A"/>
              </a:buClr>
              <a:buFont typeface="Arial"/>
              <a:buChar char="•"/>
              <a:defRPr sz="2000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lvl="2" indent="-137160" algn="l" rtl="0">
              <a:spcBef>
                <a:spcPts val="360"/>
              </a:spcBef>
              <a:spcAft>
                <a:spcPts val="0"/>
              </a:spcAft>
              <a:buClr>
                <a:srgbClr val="0A0A0A"/>
              </a:buClr>
              <a:buFont typeface="Arial"/>
              <a:buChar char="o"/>
              <a:defRPr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lvl="3" indent="-127000" algn="l" rtl="0">
              <a:spcBef>
                <a:spcPts val="320"/>
              </a:spcBef>
              <a:spcAft>
                <a:spcPts val="0"/>
              </a:spcAft>
              <a:buClr>
                <a:srgbClr val="0A0A0A"/>
              </a:buClr>
              <a:buFont typeface="Noto Sans Symbols"/>
              <a:buChar char="▪"/>
              <a:defRPr sz="1600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lvl="4" indent="-157479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Font typeface="Noto Sans Symbols"/>
              <a:buChar char="➢"/>
              <a:defRPr sz="1400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lvl="5" indent="-157479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Font typeface="Noto Sans Symbols"/>
              <a:buChar char="➢"/>
              <a:defRPr sz="1400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lvl="6" indent="-157479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Font typeface="Noto Sans Symbols"/>
              <a:buChar char="➢"/>
              <a:defRPr sz="1400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lvl="7" indent="-157479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Font typeface="Noto Sans Symbols"/>
              <a:buChar char="➢"/>
              <a:defRPr sz="1400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lvl="8" indent="-157479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Font typeface="Noto Sans Symbols"/>
              <a:buChar char="➢"/>
              <a:defRPr sz="1400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dt" idx="10"/>
          </p:nvPr>
        </p:nvSpPr>
        <p:spPr>
          <a:xfrm>
            <a:off x="3048000" y="6248400"/>
            <a:ext cx="2032000" cy="476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ftr" idx="11"/>
          </p:nvPr>
        </p:nvSpPr>
        <p:spPr>
          <a:xfrm>
            <a:off x="5588000" y="6248400"/>
            <a:ext cx="3251200" cy="476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9347200" y="6248400"/>
            <a:ext cx="1828800" cy="476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en-US" sz="140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pPr algn="r">
                <a:buClr>
                  <a:schemeClr val="dk1"/>
                </a:buClr>
                <a:buSzPct val="25000"/>
              </a:pPr>
              <a:t>‹#›</a:t>
            </a:fld>
            <a:endParaRPr lang="en-US" sz="140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9207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2133600" y="381000"/>
            <a:ext cx="9448800" cy="60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lvl="5" algn="l" rtl="0"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lvl="6" algn="l" rtl="0"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lvl="7" algn="l" rtl="0"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lvl="8" algn="l" rtl="0"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 rot="5400000">
            <a:off x="3937000" y="-1524000"/>
            <a:ext cx="4114800" cy="1036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lvl="0" indent="-243840" algn="l" rtl="0">
              <a:spcBef>
                <a:spcPts val="480"/>
              </a:spcBef>
              <a:spcAft>
                <a:spcPts val="0"/>
              </a:spcAft>
              <a:buClr>
                <a:srgbClr val="0A0A0A"/>
              </a:buClr>
              <a:buFont typeface="Arial"/>
              <a:buChar char="•"/>
              <a:defRPr sz="2400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lvl="1" indent="-158750" algn="l" rtl="0">
              <a:spcBef>
                <a:spcPts val="400"/>
              </a:spcBef>
              <a:spcAft>
                <a:spcPts val="0"/>
              </a:spcAft>
              <a:buClr>
                <a:srgbClr val="0A0A0A"/>
              </a:buClr>
              <a:buFont typeface="Arial"/>
              <a:buChar char="•"/>
              <a:defRPr sz="2000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lvl="2" indent="-137160" algn="l" rtl="0">
              <a:spcBef>
                <a:spcPts val="360"/>
              </a:spcBef>
              <a:spcAft>
                <a:spcPts val="0"/>
              </a:spcAft>
              <a:buClr>
                <a:srgbClr val="0A0A0A"/>
              </a:buClr>
              <a:buFont typeface="Arial"/>
              <a:buChar char="o"/>
              <a:defRPr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lvl="3" indent="-127000" algn="l" rtl="0">
              <a:spcBef>
                <a:spcPts val="320"/>
              </a:spcBef>
              <a:spcAft>
                <a:spcPts val="0"/>
              </a:spcAft>
              <a:buClr>
                <a:srgbClr val="0A0A0A"/>
              </a:buClr>
              <a:buFont typeface="Noto Sans Symbols"/>
              <a:buChar char="▪"/>
              <a:defRPr sz="1600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lvl="4" indent="-157479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Font typeface="Noto Sans Symbols"/>
              <a:buChar char="➢"/>
              <a:defRPr sz="1400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lvl="5" indent="-157479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Font typeface="Noto Sans Symbols"/>
              <a:buChar char="➢"/>
              <a:defRPr sz="1400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lvl="6" indent="-157479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Font typeface="Noto Sans Symbols"/>
              <a:buChar char="➢"/>
              <a:defRPr sz="1400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lvl="7" indent="-157479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Font typeface="Noto Sans Symbols"/>
              <a:buChar char="➢"/>
              <a:defRPr sz="1400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lvl="8" indent="-157479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Font typeface="Noto Sans Symbols"/>
              <a:buChar char="➢"/>
              <a:defRPr sz="1400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dt" idx="10"/>
          </p:nvPr>
        </p:nvSpPr>
        <p:spPr>
          <a:xfrm>
            <a:off x="3048000" y="6248400"/>
            <a:ext cx="2032000" cy="476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ftr" idx="11"/>
          </p:nvPr>
        </p:nvSpPr>
        <p:spPr>
          <a:xfrm>
            <a:off x="5588000" y="6248400"/>
            <a:ext cx="3251200" cy="476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9347200" y="6248400"/>
            <a:ext cx="1828800" cy="476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en-US" sz="140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pPr algn="r">
                <a:buClr>
                  <a:schemeClr val="dk1"/>
                </a:buClr>
                <a:buSzPct val="25000"/>
              </a:pPr>
              <a:t>‹#›</a:t>
            </a:fld>
            <a:endParaRPr lang="en-US" sz="140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01337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lvl="0" algn="l" rtl="0">
              <a:spcBef>
                <a:spcPts val="0"/>
              </a:spcBef>
              <a:defRPr sz="2000" b="1"/>
            </a:lvl1pPr>
            <a:lvl2pPr lvl="1" rtl="0">
              <a:spcBef>
                <a:spcPts val="0"/>
              </a:spcBef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lvl="0" indent="0" rtl="0">
              <a:spcBef>
                <a:spcPts val="0"/>
              </a:spcBef>
              <a:buFont typeface="Arial"/>
              <a:buNone/>
              <a:defRPr sz="1400"/>
            </a:lvl1pPr>
            <a:lvl2pPr marL="457200" lvl="1" indent="0" rtl="0">
              <a:spcBef>
                <a:spcPts val="0"/>
              </a:spcBef>
              <a:buFont typeface="Arial"/>
              <a:buNone/>
              <a:defRPr sz="1200"/>
            </a:lvl2pPr>
            <a:lvl3pPr marL="914400" lvl="2" indent="0" rtl="0">
              <a:spcBef>
                <a:spcPts val="0"/>
              </a:spcBef>
              <a:buFont typeface="Arial"/>
              <a:buNone/>
              <a:defRPr sz="1000"/>
            </a:lvl3pPr>
            <a:lvl4pPr marL="1371600" lvl="3" indent="0" rtl="0">
              <a:spcBef>
                <a:spcPts val="0"/>
              </a:spcBef>
              <a:buFont typeface="Arial"/>
              <a:buNone/>
              <a:defRPr sz="900"/>
            </a:lvl4pPr>
            <a:lvl5pPr marL="1828800" lvl="4" indent="0" rtl="0">
              <a:spcBef>
                <a:spcPts val="0"/>
              </a:spcBef>
              <a:buFont typeface="Arial"/>
              <a:buNone/>
              <a:defRPr sz="900"/>
            </a:lvl5pPr>
            <a:lvl6pPr marL="2286000" lvl="5" indent="0" rtl="0">
              <a:spcBef>
                <a:spcPts val="0"/>
              </a:spcBef>
              <a:buFont typeface="Arial"/>
              <a:buNone/>
              <a:defRPr sz="900"/>
            </a:lvl6pPr>
            <a:lvl7pPr marL="2743200" lvl="6" indent="0" rtl="0">
              <a:spcBef>
                <a:spcPts val="0"/>
              </a:spcBef>
              <a:buFont typeface="Arial"/>
              <a:buNone/>
              <a:defRPr sz="900"/>
            </a:lvl7pPr>
            <a:lvl8pPr marL="3200400" lvl="7" indent="0" rtl="0">
              <a:spcBef>
                <a:spcPts val="0"/>
              </a:spcBef>
              <a:buFont typeface="Arial"/>
              <a:buNone/>
              <a:defRPr sz="900"/>
            </a:lvl8pPr>
            <a:lvl9pPr marL="3657600" lvl="8" indent="0" rtl="0">
              <a:spcBef>
                <a:spcPts val="0"/>
              </a:spcBef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dt" idx="10"/>
          </p:nvPr>
        </p:nvSpPr>
        <p:spPr>
          <a:xfrm>
            <a:off x="3048000" y="6248400"/>
            <a:ext cx="2032000" cy="476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ftr" idx="11"/>
          </p:nvPr>
        </p:nvSpPr>
        <p:spPr>
          <a:xfrm>
            <a:off x="5588000" y="6248400"/>
            <a:ext cx="3251200" cy="476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9347200" y="6248400"/>
            <a:ext cx="1828800" cy="476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en-US" sz="140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pPr algn="r">
                <a:buClr>
                  <a:schemeClr val="dk1"/>
                </a:buClr>
                <a:buSzPct val="25000"/>
              </a:pPr>
              <a:t>‹#›</a:t>
            </a:fld>
            <a:endParaRPr lang="en-US" sz="140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3660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lvl="0" algn="l" rtl="0">
              <a:spcBef>
                <a:spcPts val="0"/>
              </a:spcBef>
              <a:defRPr sz="2000" b="1"/>
            </a:lvl1pPr>
            <a:lvl2pPr lvl="1" rtl="0">
              <a:spcBef>
                <a:spcPts val="0"/>
              </a:spcBef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defRPr sz="3200"/>
            </a:lvl1pPr>
            <a:lvl2pPr lvl="1" rtl="0">
              <a:spcBef>
                <a:spcPts val="0"/>
              </a:spcBef>
              <a:defRPr sz="2800"/>
            </a:lvl2pPr>
            <a:lvl3pPr lvl="2" rtl="0">
              <a:spcBef>
                <a:spcPts val="0"/>
              </a:spcBef>
              <a:defRPr sz="2400"/>
            </a:lvl3pPr>
            <a:lvl4pPr lvl="3" rtl="0">
              <a:spcBef>
                <a:spcPts val="0"/>
              </a:spcBef>
              <a:defRPr sz="2000"/>
            </a:lvl4pPr>
            <a:lvl5pPr lvl="4" rtl="0">
              <a:spcBef>
                <a:spcPts val="0"/>
              </a:spcBef>
              <a:defRPr sz="2000"/>
            </a:lvl5pPr>
            <a:lvl6pPr lvl="5" rtl="0">
              <a:spcBef>
                <a:spcPts val="0"/>
              </a:spcBef>
              <a:defRPr sz="2000"/>
            </a:lvl6pPr>
            <a:lvl7pPr lvl="6" rtl="0">
              <a:spcBef>
                <a:spcPts val="0"/>
              </a:spcBef>
              <a:defRPr sz="2000"/>
            </a:lvl7pPr>
            <a:lvl8pPr lvl="7" rtl="0">
              <a:spcBef>
                <a:spcPts val="0"/>
              </a:spcBef>
              <a:defRPr sz="2000"/>
            </a:lvl8pPr>
            <a:lvl9pPr lvl="8" rtl="0">
              <a:spcBef>
                <a:spcPts val="0"/>
              </a:spcBef>
              <a:defRPr sz="20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lvl="0" indent="0" rtl="0">
              <a:spcBef>
                <a:spcPts val="0"/>
              </a:spcBef>
              <a:buFont typeface="Arial"/>
              <a:buNone/>
              <a:defRPr sz="1400"/>
            </a:lvl1pPr>
            <a:lvl2pPr marL="457200" lvl="1" indent="0" rtl="0">
              <a:spcBef>
                <a:spcPts val="0"/>
              </a:spcBef>
              <a:buFont typeface="Arial"/>
              <a:buNone/>
              <a:defRPr sz="1200"/>
            </a:lvl2pPr>
            <a:lvl3pPr marL="914400" lvl="2" indent="0" rtl="0">
              <a:spcBef>
                <a:spcPts val="0"/>
              </a:spcBef>
              <a:buFont typeface="Arial"/>
              <a:buNone/>
              <a:defRPr sz="1000"/>
            </a:lvl3pPr>
            <a:lvl4pPr marL="1371600" lvl="3" indent="0" rtl="0">
              <a:spcBef>
                <a:spcPts val="0"/>
              </a:spcBef>
              <a:buFont typeface="Arial"/>
              <a:buNone/>
              <a:defRPr sz="900"/>
            </a:lvl4pPr>
            <a:lvl5pPr marL="1828800" lvl="4" indent="0" rtl="0">
              <a:spcBef>
                <a:spcPts val="0"/>
              </a:spcBef>
              <a:buFont typeface="Arial"/>
              <a:buNone/>
              <a:defRPr sz="900"/>
            </a:lvl5pPr>
            <a:lvl6pPr marL="2286000" lvl="5" indent="0" rtl="0">
              <a:spcBef>
                <a:spcPts val="0"/>
              </a:spcBef>
              <a:buFont typeface="Arial"/>
              <a:buNone/>
              <a:defRPr sz="900"/>
            </a:lvl6pPr>
            <a:lvl7pPr marL="2743200" lvl="6" indent="0" rtl="0">
              <a:spcBef>
                <a:spcPts val="0"/>
              </a:spcBef>
              <a:buFont typeface="Arial"/>
              <a:buNone/>
              <a:defRPr sz="900"/>
            </a:lvl7pPr>
            <a:lvl8pPr marL="3200400" lvl="7" indent="0" rtl="0">
              <a:spcBef>
                <a:spcPts val="0"/>
              </a:spcBef>
              <a:buFont typeface="Arial"/>
              <a:buNone/>
              <a:defRPr sz="900"/>
            </a:lvl8pPr>
            <a:lvl9pPr marL="3657600" lvl="8" indent="0" rtl="0">
              <a:spcBef>
                <a:spcPts val="0"/>
              </a:spcBef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dt" idx="10"/>
          </p:nvPr>
        </p:nvSpPr>
        <p:spPr>
          <a:xfrm>
            <a:off x="3048000" y="6248400"/>
            <a:ext cx="2032000" cy="476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ftr" idx="11"/>
          </p:nvPr>
        </p:nvSpPr>
        <p:spPr>
          <a:xfrm>
            <a:off x="5588000" y="6248400"/>
            <a:ext cx="3251200" cy="476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9347200" y="6248400"/>
            <a:ext cx="1828800" cy="476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en-US" sz="140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pPr algn="r">
                <a:buClr>
                  <a:schemeClr val="dk1"/>
                </a:buClr>
                <a:buSzPct val="25000"/>
              </a:pPr>
              <a:t>‹#›</a:t>
            </a:fld>
            <a:endParaRPr lang="en-US" sz="140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02210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dt" idx="10"/>
          </p:nvPr>
        </p:nvSpPr>
        <p:spPr>
          <a:xfrm>
            <a:off x="3048000" y="6248400"/>
            <a:ext cx="2032000" cy="476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ftr" idx="11"/>
          </p:nvPr>
        </p:nvSpPr>
        <p:spPr>
          <a:xfrm>
            <a:off x="5588000" y="6248400"/>
            <a:ext cx="3251200" cy="476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9347200" y="6248400"/>
            <a:ext cx="1828800" cy="476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en-US" sz="140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pPr algn="r">
                <a:buClr>
                  <a:schemeClr val="dk1"/>
                </a:buClr>
                <a:buSzPct val="25000"/>
              </a:pPr>
              <a:t>‹#›</a:t>
            </a:fld>
            <a:endParaRPr lang="en-US" sz="140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23691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2133600" y="381000"/>
            <a:ext cx="9448800" cy="60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lvl="5" algn="l" rtl="0"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lvl="6" algn="l" rtl="0"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lvl="7" algn="l" rtl="0"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lvl="8" algn="l" rtl="0"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3048000" y="6248400"/>
            <a:ext cx="2032000" cy="476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5588000" y="6248400"/>
            <a:ext cx="3251200" cy="476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9347200" y="6248400"/>
            <a:ext cx="1828800" cy="476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en-US" sz="140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pPr algn="r">
                <a:buClr>
                  <a:schemeClr val="dk1"/>
                </a:buClr>
                <a:buSzPct val="25000"/>
              </a:pPr>
              <a:t>‹#›</a:t>
            </a:fld>
            <a:endParaRPr lang="en-US" sz="140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94764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lvl="0" indent="0" rtl="0">
              <a:spcBef>
                <a:spcPts val="0"/>
              </a:spcBef>
              <a:buFont typeface="Arial"/>
              <a:buNone/>
              <a:defRPr sz="2400" b="1"/>
            </a:lvl1pPr>
            <a:lvl2pPr marL="457200" lvl="1" indent="0" rtl="0">
              <a:spcBef>
                <a:spcPts val="0"/>
              </a:spcBef>
              <a:buFont typeface="Arial"/>
              <a:buNone/>
              <a:defRPr sz="2000" b="1"/>
            </a:lvl2pPr>
            <a:lvl3pPr marL="914400" lvl="2" indent="0" rtl="0">
              <a:spcBef>
                <a:spcPts val="0"/>
              </a:spcBef>
              <a:buFont typeface="Arial"/>
              <a:buNone/>
              <a:defRPr sz="1800" b="1"/>
            </a:lvl3pPr>
            <a:lvl4pPr marL="1371600" lvl="3" indent="0" rtl="0">
              <a:spcBef>
                <a:spcPts val="0"/>
              </a:spcBef>
              <a:buFont typeface="Arial"/>
              <a:buNone/>
              <a:defRPr sz="1600" b="1"/>
            </a:lvl4pPr>
            <a:lvl5pPr marL="1828800" lvl="4" indent="0" rtl="0">
              <a:spcBef>
                <a:spcPts val="0"/>
              </a:spcBef>
              <a:buFont typeface="Arial"/>
              <a:buNone/>
              <a:defRPr sz="1600" b="1"/>
            </a:lvl5pPr>
            <a:lvl6pPr marL="2286000" lvl="5" indent="0" rtl="0">
              <a:spcBef>
                <a:spcPts val="0"/>
              </a:spcBef>
              <a:buFont typeface="Arial"/>
              <a:buNone/>
              <a:defRPr sz="1600" b="1"/>
            </a:lvl6pPr>
            <a:lvl7pPr marL="2743200" lvl="6" indent="0" rtl="0">
              <a:spcBef>
                <a:spcPts val="0"/>
              </a:spcBef>
              <a:buFont typeface="Arial"/>
              <a:buNone/>
              <a:defRPr sz="1600" b="1"/>
            </a:lvl7pPr>
            <a:lvl8pPr marL="3200400" lvl="7" indent="0" rtl="0">
              <a:spcBef>
                <a:spcPts val="0"/>
              </a:spcBef>
              <a:buFont typeface="Arial"/>
              <a:buNone/>
              <a:defRPr sz="1600" b="1"/>
            </a:lvl8pPr>
            <a:lvl9pPr marL="3657600" lvl="8" indent="0" rtl="0">
              <a:spcBef>
                <a:spcPts val="0"/>
              </a:spcBef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defRPr sz="2400"/>
            </a:lvl1pPr>
            <a:lvl2pPr lvl="1" rtl="0">
              <a:spcBef>
                <a:spcPts val="0"/>
              </a:spcBef>
              <a:defRPr sz="2000"/>
            </a:lvl2pPr>
            <a:lvl3pPr lvl="2" rtl="0">
              <a:spcBef>
                <a:spcPts val="0"/>
              </a:spcBef>
              <a:defRPr sz="1800"/>
            </a:lvl3pPr>
            <a:lvl4pPr lvl="3" rtl="0">
              <a:spcBef>
                <a:spcPts val="0"/>
              </a:spcBef>
              <a:defRPr sz="1600"/>
            </a:lvl4pPr>
            <a:lvl5pPr lvl="4" rtl="0">
              <a:spcBef>
                <a:spcPts val="0"/>
              </a:spcBef>
              <a:defRPr sz="1600"/>
            </a:lvl5pPr>
            <a:lvl6pPr lvl="5" rtl="0">
              <a:spcBef>
                <a:spcPts val="0"/>
              </a:spcBef>
              <a:defRPr sz="1600"/>
            </a:lvl6pPr>
            <a:lvl7pPr lvl="6" rtl="0">
              <a:spcBef>
                <a:spcPts val="0"/>
              </a:spcBef>
              <a:defRPr sz="1600"/>
            </a:lvl7pPr>
            <a:lvl8pPr lvl="7" rtl="0">
              <a:spcBef>
                <a:spcPts val="0"/>
              </a:spcBef>
              <a:defRPr sz="1600"/>
            </a:lvl8pPr>
            <a:lvl9pPr lvl="8" rtl="0">
              <a:spcBef>
                <a:spcPts val="0"/>
              </a:spcBef>
              <a:defRPr sz="16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lvl="0" indent="0" rtl="0">
              <a:spcBef>
                <a:spcPts val="0"/>
              </a:spcBef>
              <a:buFont typeface="Arial"/>
              <a:buNone/>
              <a:defRPr sz="2400" b="1"/>
            </a:lvl1pPr>
            <a:lvl2pPr marL="457200" lvl="1" indent="0" rtl="0">
              <a:spcBef>
                <a:spcPts val="0"/>
              </a:spcBef>
              <a:buFont typeface="Arial"/>
              <a:buNone/>
              <a:defRPr sz="2000" b="1"/>
            </a:lvl2pPr>
            <a:lvl3pPr marL="914400" lvl="2" indent="0" rtl="0">
              <a:spcBef>
                <a:spcPts val="0"/>
              </a:spcBef>
              <a:buFont typeface="Arial"/>
              <a:buNone/>
              <a:defRPr sz="1800" b="1"/>
            </a:lvl3pPr>
            <a:lvl4pPr marL="1371600" lvl="3" indent="0" rtl="0">
              <a:spcBef>
                <a:spcPts val="0"/>
              </a:spcBef>
              <a:buFont typeface="Arial"/>
              <a:buNone/>
              <a:defRPr sz="1600" b="1"/>
            </a:lvl4pPr>
            <a:lvl5pPr marL="1828800" lvl="4" indent="0" rtl="0">
              <a:spcBef>
                <a:spcPts val="0"/>
              </a:spcBef>
              <a:buFont typeface="Arial"/>
              <a:buNone/>
              <a:defRPr sz="1600" b="1"/>
            </a:lvl5pPr>
            <a:lvl6pPr marL="2286000" lvl="5" indent="0" rtl="0">
              <a:spcBef>
                <a:spcPts val="0"/>
              </a:spcBef>
              <a:buFont typeface="Arial"/>
              <a:buNone/>
              <a:defRPr sz="1600" b="1"/>
            </a:lvl6pPr>
            <a:lvl7pPr marL="2743200" lvl="6" indent="0" rtl="0">
              <a:spcBef>
                <a:spcPts val="0"/>
              </a:spcBef>
              <a:buFont typeface="Arial"/>
              <a:buNone/>
              <a:defRPr sz="1600" b="1"/>
            </a:lvl7pPr>
            <a:lvl8pPr marL="3200400" lvl="7" indent="0" rtl="0">
              <a:spcBef>
                <a:spcPts val="0"/>
              </a:spcBef>
              <a:buFont typeface="Arial"/>
              <a:buNone/>
              <a:defRPr sz="1600" b="1"/>
            </a:lvl8pPr>
            <a:lvl9pPr marL="3657600" lvl="8" indent="0" rtl="0">
              <a:spcBef>
                <a:spcPts val="0"/>
              </a:spcBef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defRPr sz="2400"/>
            </a:lvl1pPr>
            <a:lvl2pPr lvl="1" rtl="0">
              <a:spcBef>
                <a:spcPts val="0"/>
              </a:spcBef>
              <a:defRPr sz="2000"/>
            </a:lvl2pPr>
            <a:lvl3pPr lvl="2" rtl="0">
              <a:spcBef>
                <a:spcPts val="0"/>
              </a:spcBef>
              <a:defRPr sz="1800"/>
            </a:lvl3pPr>
            <a:lvl4pPr lvl="3" rtl="0">
              <a:spcBef>
                <a:spcPts val="0"/>
              </a:spcBef>
              <a:defRPr sz="1600"/>
            </a:lvl4pPr>
            <a:lvl5pPr lvl="4" rtl="0">
              <a:spcBef>
                <a:spcPts val="0"/>
              </a:spcBef>
              <a:defRPr sz="1600"/>
            </a:lvl5pPr>
            <a:lvl6pPr lvl="5" rtl="0">
              <a:spcBef>
                <a:spcPts val="0"/>
              </a:spcBef>
              <a:defRPr sz="1600"/>
            </a:lvl6pPr>
            <a:lvl7pPr lvl="6" rtl="0">
              <a:spcBef>
                <a:spcPts val="0"/>
              </a:spcBef>
              <a:defRPr sz="1600"/>
            </a:lvl7pPr>
            <a:lvl8pPr lvl="7" rtl="0">
              <a:spcBef>
                <a:spcPts val="0"/>
              </a:spcBef>
              <a:defRPr sz="1600"/>
            </a:lvl8pPr>
            <a:lvl9pPr lvl="8" rtl="0">
              <a:spcBef>
                <a:spcPts val="0"/>
              </a:spcBef>
              <a:defRPr sz="16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dt" idx="10"/>
          </p:nvPr>
        </p:nvSpPr>
        <p:spPr>
          <a:xfrm>
            <a:off x="3048000" y="6248400"/>
            <a:ext cx="2032000" cy="476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ftr" idx="11"/>
          </p:nvPr>
        </p:nvSpPr>
        <p:spPr>
          <a:xfrm>
            <a:off x="5588000" y="6248400"/>
            <a:ext cx="3251200" cy="476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9347200" y="6248400"/>
            <a:ext cx="1828800" cy="476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en-US" sz="140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pPr algn="r">
                <a:buClr>
                  <a:schemeClr val="dk1"/>
                </a:buClr>
                <a:buSzPct val="25000"/>
              </a:pPr>
              <a:t>‹#›</a:t>
            </a:fld>
            <a:endParaRPr lang="en-US" sz="140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6281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39CAB-FCFF-4C58-BE3D-D04674658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538931-BD41-4E5A-AC93-2E3F893010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6DAFDA-A160-4C8D-AC8F-5527FE70E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7BE79-387B-4D27-92B6-E1E3D2455D7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A3123-90E1-4BDE-8534-C06BA03A8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582C1-E40C-48D5-8B5C-79C07B4A3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F8CEB-A6C8-48C5-BBAD-0AABB8E2B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4865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2133600" y="381000"/>
            <a:ext cx="9448800" cy="60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lvl="5" algn="l" rtl="0"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lvl="6" algn="l" rtl="0"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lvl="7" algn="l" rtl="0"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lvl="8" algn="l" rtl="0"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812800" y="1600200"/>
            <a:ext cx="50800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defRPr sz="2800"/>
            </a:lvl1pPr>
            <a:lvl2pPr lvl="1" rtl="0">
              <a:spcBef>
                <a:spcPts val="0"/>
              </a:spcBef>
              <a:defRPr sz="2400"/>
            </a:lvl2pPr>
            <a:lvl3pPr lvl="2" rtl="0">
              <a:spcBef>
                <a:spcPts val="0"/>
              </a:spcBef>
              <a:defRPr sz="2000"/>
            </a:lvl3pPr>
            <a:lvl4pPr lvl="3" rtl="0">
              <a:spcBef>
                <a:spcPts val="0"/>
              </a:spcBef>
              <a:defRPr sz="1800"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2"/>
          </p:nvPr>
        </p:nvSpPr>
        <p:spPr>
          <a:xfrm>
            <a:off x="6096000" y="1600200"/>
            <a:ext cx="50800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defRPr sz="2800"/>
            </a:lvl1pPr>
            <a:lvl2pPr lvl="1" rtl="0">
              <a:spcBef>
                <a:spcPts val="0"/>
              </a:spcBef>
              <a:defRPr sz="2400"/>
            </a:lvl2pPr>
            <a:lvl3pPr lvl="2" rtl="0">
              <a:spcBef>
                <a:spcPts val="0"/>
              </a:spcBef>
              <a:defRPr sz="2000"/>
            </a:lvl3pPr>
            <a:lvl4pPr lvl="3" rtl="0">
              <a:spcBef>
                <a:spcPts val="0"/>
              </a:spcBef>
              <a:defRPr sz="1800"/>
            </a:lvl4pPr>
            <a:lvl5pPr lvl="4" rtl="0">
              <a:spcBef>
                <a:spcPts val="0"/>
              </a:spcBef>
              <a:defRPr sz="1800"/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3048000" y="6248400"/>
            <a:ext cx="2032000" cy="476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5588000" y="6248400"/>
            <a:ext cx="3251200" cy="476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9347200" y="6248400"/>
            <a:ext cx="1828800" cy="476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en-US" sz="140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pPr algn="r">
                <a:buClr>
                  <a:schemeClr val="dk1"/>
                </a:buClr>
                <a:buSzPct val="25000"/>
              </a:pPr>
              <a:t>‹#›</a:t>
            </a:fld>
            <a:endParaRPr lang="en-US" sz="140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2196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 algn="l" rtl="0">
              <a:spcBef>
                <a:spcPts val="0"/>
              </a:spcBef>
              <a:defRPr sz="4000" b="1" cap="none"/>
            </a:lvl1pPr>
            <a:lvl2pPr lvl="1" rtl="0">
              <a:spcBef>
                <a:spcPts val="0"/>
              </a:spcBef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lvl="0" indent="0" rtl="0">
              <a:spcBef>
                <a:spcPts val="0"/>
              </a:spcBef>
              <a:buFont typeface="Arial"/>
              <a:buNone/>
              <a:defRPr sz="2000"/>
            </a:lvl1pPr>
            <a:lvl2pPr marL="457200" lvl="1" indent="0" rtl="0">
              <a:spcBef>
                <a:spcPts val="0"/>
              </a:spcBef>
              <a:buFont typeface="Arial"/>
              <a:buNone/>
              <a:defRPr sz="1800"/>
            </a:lvl2pPr>
            <a:lvl3pPr marL="914400" lvl="2" indent="0" rtl="0">
              <a:spcBef>
                <a:spcPts val="0"/>
              </a:spcBef>
              <a:buFont typeface="Arial"/>
              <a:buNone/>
              <a:defRPr sz="1600"/>
            </a:lvl3pPr>
            <a:lvl4pPr marL="1371600" lvl="3" indent="0" rtl="0">
              <a:spcBef>
                <a:spcPts val="0"/>
              </a:spcBef>
              <a:buFont typeface="Arial"/>
              <a:buNone/>
              <a:defRPr sz="1400"/>
            </a:lvl4pPr>
            <a:lvl5pPr marL="1828800" lvl="4" indent="0" rtl="0">
              <a:spcBef>
                <a:spcPts val="0"/>
              </a:spcBef>
              <a:buFont typeface="Arial"/>
              <a:buNone/>
              <a:defRPr sz="1400"/>
            </a:lvl5pPr>
            <a:lvl6pPr marL="2286000" lvl="5" indent="0" rtl="0">
              <a:spcBef>
                <a:spcPts val="0"/>
              </a:spcBef>
              <a:buFont typeface="Arial"/>
              <a:buNone/>
              <a:defRPr sz="1400"/>
            </a:lvl6pPr>
            <a:lvl7pPr marL="2743200" lvl="6" indent="0" rtl="0">
              <a:spcBef>
                <a:spcPts val="0"/>
              </a:spcBef>
              <a:buFont typeface="Arial"/>
              <a:buNone/>
              <a:defRPr sz="1400"/>
            </a:lvl7pPr>
            <a:lvl8pPr marL="3200400" lvl="7" indent="0" rtl="0">
              <a:spcBef>
                <a:spcPts val="0"/>
              </a:spcBef>
              <a:buFont typeface="Arial"/>
              <a:buNone/>
              <a:defRPr sz="1400"/>
            </a:lvl8pPr>
            <a:lvl9pPr marL="3657600" lvl="8" indent="0" rtl="0">
              <a:spcBef>
                <a:spcPts val="0"/>
              </a:spcBef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dt" idx="10"/>
          </p:nvPr>
        </p:nvSpPr>
        <p:spPr>
          <a:xfrm>
            <a:off x="3048000" y="6248400"/>
            <a:ext cx="2032000" cy="476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ftr" idx="11"/>
          </p:nvPr>
        </p:nvSpPr>
        <p:spPr>
          <a:xfrm>
            <a:off x="5588000" y="6248400"/>
            <a:ext cx="3251200" cy="476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sldNum" idx="12"/>
          </p:nvPr>
        </p:nvSpPr>
        <p:spPr>
          <a:xfrm>
            <a:off x="9347200" y="6248400"/>
            <a:ext cx="1828800" cy="476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en-US" sz="140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pPr algn="r">
                <a:buClr>
                  <a:schemeClr val="dk1"/>
                </a:buClr>
                <a:buSzPct val="25000"/>
              </a:pPr>
              <a:t>‹#›</a:t>
            </a:fld>
            <a:endParaRPr lang="en-US" sz="140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7499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1016000" y="2286000"/>
            <a:ext cx="6908800" cy="1371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defRPr sz="33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1016000" y="3657600"/>
            <a:ext cx="5080000" cy="76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0"/>
              </a:spcAft>
              <a:buClr>
                <a:srgbClr val="5F5F5F"/>
              </a:buClr>
              <a:buFont typeface="Arial"/>
              <a:buNone/>
              <a:defRPr sz="18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rgbClr val="0A0A0A"/>
              </a:buClr>
              <a:buFont typeface="Arial"/>
              <a:buChar char="•"/>
              <a:defRPr sz="20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37160" algn="l" rtl="0">
              <a:spcBef>
                <a:spcPts val="360"/>
              </a:spcBef>
              <a:spcAft>
                <a:spcPts val="0"/>
              </a:spcAft>
              <a:buClr>
                <a:srgbClr val="0A0A0A"/>
              </a:buClr>
              <a:buFont typeface="Arial"/>
              <a:buChar char="o"/>
              <a:defRPr sz="18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rgbClr val="0A0A0A"/>
              </a:buClr>
              <a:buFont typeface="Noto Sans Symbols"/>
              <a:buChar char="▪"/>
              <a:defRPr sz="16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57479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Font typeface="Noto Sans Symbols"/>
              <a:buChar char="➢"/>
              <a:defRPr sz="1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57479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Font typeface="Noto Sans Symbols"/>
              <a:buChar char="➢"/>
              <a:defRPr sz="1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57479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Font typeface="Noto Sans Symbols"/>
              <a:buChar char="➢"/>
              <a:defRPr sz="1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57479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Font typeface="Noto Sans Symbols"/>
              <a:buChar char="➢"/>
              <a:defRPr sz="1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57479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Font typeface="Noto Sans Symbols"/>
              <a:buChar char="➢"/>
              <a:defRPr sz="1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1117600" y="6172200"/>
            <a:ext cx="1828800" cy="476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2946400" y="6172200"/>
            <a:ext cx="3556000" cy="476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6604000" y="6172200"/>
            <a:ext cx="1828800" cy="476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en-US" sz="140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pPr algn="r">
                <a:buClr>
                  <a:schemeClr val="dk1"/>
                </a:buClr>
                <a:buSzPct val="25000"/>
              </a:pPr>
              <a:t>‹#›</a:t>
            </a:fld>
            <a:endParaRPr lang="en-US" sz="140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7583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016000" y="2286000"/>
            <a:ext cx="69088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016000" y="3657600"/>
            <a:ext cx="50800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360"/>
              </a:spcBef>
              <a:spcAft>
                <a:spcPts val="0"/>
              </a:spcAft>
              <a:buClr>
                <a:srgbClr val="5F5F5F"/>
              </a:buClr>
              <a:buSzPts val="1170"/>
              <a:buFont typeface="Arial"/>
              <a:buNone/>
              <a:defRPr sz="18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400"/>
              </a:spcBef>
              <a:spcAft>
                <a:spcPts val="0"/>
              </a:spcAft>
              <a:buClr>
                <a:srgbClr val="0A0A0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360"/>
              </a:spcBef>
              <a:spcAft>
                <a:spcPts val="0"/>
              </a:spcAft>
              <a:buClr>
                <a:srgbClr val="0A0A0A"/>
              </a:buClr>
              <a:buSzPts val="1440"/>
              <a:buFont typeface="Arial"/>
              <a:buChar char="o"/>
              <a:defRPr sz="18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320"/>
              </a:spcBef>
              <a:spcAft>
                <a:spcPts val="0"/>
              </a:spcAft>
              <a:buClr>
                <a:srgbClr val="0A0A0A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SzPts val="1120"/>
              <a:buFont typeface="Noto Sans Symbols"/>
              <a:buChar char="➢"/>
              <a:defRPr sz="1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SzPts val="1120"/>
              <a:buFont typeface="Noto Sans Symbols"/>
              <a:buChar char="➢"/>
              <a:defRPr sz="1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SzPts val="1120"/>
              <a:buFont typeface="Noto Sans Symbols"/>
              <a:buChar char="➢"/>
              <a:defRPr sz="1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SzPts val="1120"/>
              <a:buFont typeface="Noto Sans Symbols"/>
              <a:buChar char="➢"/>
              <a:defRPr sz="1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SzPts val="1120"/>
              <a:buFont typeface="Noto Sans Symbols"/>
              <a:buChar char="➢"/>
              <a:defRPr sz="1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1117600" y="6172200"/>
            <a:ext cx="1828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2946400" y="6172200"/>
            <a:ext cx="35560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604000" y="6172200"/>
            <a:ext cx="1828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822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2133600" y="381000"/>
            <a:ext cx="94488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812800" y="1600200"/>
            <a:ext cx="508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4170" algn="l" rtl="0">
              <a:spcBef>
                <a:spcPts val="560"/>
              </a:spcBef>
              <a:spcAft>
                <a:spcPts val="0"/>
              </a:spcAft>
              <a:buClr>
                <a:srgbClr val="0A0A0A"/>
              </a:buClr>
              <a:buSzPts val="1820"/>
              <a:buFont typeface="Arial"/>
              <a:buChar char="•"/>
              <a:defRPr sz="28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rgbClr val="0A0A0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spcBef>
                <a:spcPts val="400"/>
              </a:spcBef>
              <a:spcAft>
                <a:spcPts val="0"/>
              </a:spcAft>
              <a:buClr>
                <a:srgbClr val="0A0A0A"/>
              </a:buClr>
              <a:buSzPts val="1600"/>
              <a:buFont typeface="Arial"/>
              <a:buChar char="o"/>
              <a:defRPr sz="20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0A0A0A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0039" algn="l" rtl="0">
              <a:spcBef>
                <a:spcPts val="360"/>
              </a:spcBef>
              <a:spcAft>
                <a:spcPts val="0"/>
              </a:spcAft>
              <a:buClr>
                <a:srgbClr val="0A0A0A"/>
              </a:buClr>
              <a:buSzPts val="1440"/>
              <a:buFont typeface="Noto Sans Symbols"/>
              <a:buChar char="➢"/>
              <a:defRPr sz="18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rgbClr val="0A0A0A"/>
              </a:buClr>
              <a:buSzPts val="1440"/>
              <a:buFont typeface="Noto Sans Symbols"/>
              <a:buChar char="➢"/>
              <a:defRPr sz="18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0039" algn="l" rtl="0">
              <a:spcBef>
                <a:spcPts val="360"/>
              </a:spcBef>
              <a:spcAft>
                <a:spcPts val="0"/>
              </a:spcAft>
              <a:buClr>
                <a:srgbClr val="0A0A0A"/>
              </a:buClr>
              <a:buSzPts val="1440"/>
              <a:buFont typeface="Noto Sans Symbols"/>
              <a:buChar char="➢"/>
              <a:defRPr sz="18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0040" algn="l" rtl="0">
              <a:spcBef>
                <a:spcPts val="360"/>
              </a:spcBef>
              <a:spcAft>
                <a:spcPts val="0"/>
              </a:spcAft>
              <a:buClr>
                <a:srgbClr val="0A0A0A"/>
              </a:buClr>
              <a:buSzPts val="1440"/>
              <a:buFont typeface="Noto Sans Symbols"/>
              <a:buChar char="➢"/>
              <a:defRPr sz="18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0040" algn="l" rtl="0">
              <a:spcBef>
                <a:spcPts val="360"/>
              </a:spcBef>
              <a:spcAft>
                <a:spcPts val="0"/>
              </a:spcAft>
              <a:buClr>
                <a:srgbClr val="0A0A0A"/>
              </a:buClr>
              <a:buSzPts val="1440"/>
              <a:buFont typeface="Noto Sans Symbols"/>
              <a:buChar char="➢"/>
              <a:defRPr sz="18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2"/>
          </p:nvPr>
        </p:nvSpPr>
        <p:spPr>
          <a:xfrm>
            <a:off x="6096000" y="1600200"/>
            <a:ext cx="508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4170" algn="l" rtl="0">
              <a:spcBef>
                <a:spcPts val="560"/>
              </a:spcBef>
              <a:spcAft>
                <a:spcPts val="0"/>
              </a:spcAft>
              <a:buClr>
                <a:srgbClr val="0A0A0A"/>
              </a:buClr>
              <a:buSzPts val="1820"/>
              <a:buFont typeface="Arial"/>
              <a:buChar char="•"/>
              <a:defRPr sz="28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rgbClr val="0A0A0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spcBef>
                <a:spcPts val="400"/>
              </a:spcBef>
              <a:spcAft>
                <a:spcPts val="0"/>
              </a:spcAft>
              <a:buClr>
                <a:srgbClr val="0A0A0A"/>
              </a:buClr>
              <a:buSzPts val="1600"/>
              <a:buFont typeface="Arial"/>
              <a:buChar char="o"/>
              <a:defRPr sz="20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0A0A0A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0039" algn="l" rtl="0">
              <a:spcBef>
                <a:spcPts val="360"/>
              </a:spcBef>
              <a:spcAft>
                <a:spcPts val="0"/>
              </a:spcAft>
              <a:buClr>
                <a:srgbClr val="0A0A0A"/>
              </a:buClr>
              <a:buSzPts val="1440"/>
              <a:buFont typeface="Noto Sans Symbols"/>
              <a:buChar char="➢"/>
              <a:defRPr sz="18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rgbClr val="0A0A0A"/>
              </a:buClr>
              <a:buSzPts val="1440"/>
              <a:buFont typeface="Noto Sans Symbols"/>
              <a:buChar char="➢"/>
              <a:defRPr sz="18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0039" algn="l" rtl="0">
              <a:spcBef>
                <a:spcPts val="360"/>
              </a:spcBef>
              <a:spcAft>
                <a:spcPts val="0"/>
              </a:spcAft>
              <a:buClr>
                <a:srgbClr val="0A0A0A"/>
              </a:buClr>
              <a:buSzPts val="1440"/>
              <a:buFont typeface="Noto Sans Symbols"/>
              <a:buChar char="➢"/>
              <a:defRPr sz="18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0040" algn="l" rtl="0">
              <a:spcBef>
                <a:spcPts val="360"/>
              </a:spcBef>
              <a:spcAft>
                <a:spcPts val="0"/>
              </a:spcAft>
              <a:buClr>
                <a:srgbClr val="0A0A0A"/>
              </a:buClr>
              <a:buSzPts val="1440"/>
              <a:buFont typeface="Noto Sans Symbols"/>
              <a:buChar char="➢"/>
              <a:defRPr sz="18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0040" algn="l" rtl="0">
              <a:spcBef>
                <a:spcPts val="360"/>
              </a:spcBef>
              <a:spcAft>
                <a:spcPts val="0"/>
              </a:spcAft>
              <a:buClr>
                <a:srgbClr val="0A0A0A"/>
              </a:buClr>
              <a:buSzPts val="1440"/>
              <a:buFont typeface="Noto Sans Symbols"/>
              <a:buChar char="➢"/>
              <a:defRPr sz="18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dt" idx="10"/>
          </p:nvPr>
        </p:nvSpPr>
        <p:spPr>
          <a:xfrm>
            <a:off x="3048000" y="6248400"/>
            <a:ext cx="20320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ftr" idx="11"/>
          </p:nvPr>
        </p:nvSpPr>
        <p:spPr>
          <a:xfrm>
            <a:off x="5588000" y="6248400"/>
            <a:ext cx="32512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9347200" y="6248400"/>
            <a:ext cx="1828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8712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2133600" y="381000"/>
            <a:ext cx="94488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812800" y="1600200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27660" algn="l" rtl="0">
              <a:spcBef>
                <a:spcPts val="480"/>
              </a:spcBef>
              <a:spcAft>
                <a:spcPts val="0"/>
              </a:spcAft>
              <a:buClr>
                <a:srgbClr val="0A0A0A"/>
              </a:buClr>
              <a:buSzPts val="1560"/>
              <a:buFont typeface="Arial"/>
              <a:buChar char="•"/>
              <a:defRPr sz="2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rgbClr val="0A0A0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0039" algn="l" rtl="0">
              <a:spcBef>
                <a:spcPts val="360"/>
              </a:spcBef>
              <a:spcAft>
                <a:spcPts val="0"/>
              </a:spcAft>
              <a:buClr>
                <a:srgbClr val="0A0A0A"/>
              </a:buClr>
              <a:buSzPts val="1440"/>
              <a:buFont typeface="Arial"/>
              <a:buChar char="o"/>
              <a:defRPr sz="18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0A0A0A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9720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SzPts val="1120"/>
              <a:buFont typeface="Noto Sans Symbols"/>
              <a:buChar char="➢"/>
              <a:defRPr sz="1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9720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SzPts val="1120"/>
              <a:buFont typeface="Noto Sans Symbols"/>
              <a:buChar char="➢"/>
              <a:defRPr sz="1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9720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SzPts val="1120"/>
              <a:buFont typeface="Noto Sans Symbols"/>
              <a:buChar char="➢"/>
              <a:defRPr sz="1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9720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SzPts val="1120"/>
              <a:buFont typeface="Noto Sans Symbols"/>
              <a:buChar char="➢"/>
              <a:defRPr sz="1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9720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SzPts val="1120"/>
              <a:buFont typeface="Noto Sans Symbols"/>
              <a:buChar char="➢"/>
              <a:defRPr sz="1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dt" idx="10"/>
          </p:nvPr>
        </p:nvSpPr>
        <p:spPr>
          <a:xfrm>
            <a:off x="3048000" y="6248400"/>
            <a:ext cx="20320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ftr" idx="11"/>
          </p:nvPr>
        </p:nvSpPr>
        <p:spPr>
          <a:xfrm>
            <a:off x="5588000" y="6248400"/>
            <a:ext cx="32512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9347200" y="6248400"/>
            <a:ext cx="1828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197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0A0A0A"/>
              </a:buClr>
              <a:buSzPts val="1300"/>
              <a:buFont typeface="Arial"/>
              <a:buNone/>
              <a:defRPr sz="20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0A0A0A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0A0A0A"/>
              </a:buClr>
              <a:buSzPts val="1280"/>
              <a:buFont typeface="Arial"/>
              <a:buNone/>
              <a:defRPr sz="16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SzPts val="1120"/>
              <a:buFont typeface="Noto Sans Symbols"/>
              <a:buNone/>
              <a:defRPr sz="1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SzPts val="1120"/>
              <a:buFont typeface="Noto Sans Symbols"/>
              <a:buNone/>
              <a:defRPr sz="1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SzPts val="1120"/>
              <a:buFont typeface="Noto Sans Symbols"/>
              <a:buNone/>
              <a:defRPr sz="1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SzPts val="1120"/>
              <a:buFont typeface="Noto Sans Symbols"/>
              <a:buNone/>
              <a:defRPr sz="1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SzPts val="1120"/>
              <a:buFont typeface="Noto Sans Symbols"/>
              <a:buNone/>
              <a:defRPr sz="1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3048000" y="6248400"/>
            <a:ext cx="20320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5588000" y="6248400"/>
            <a:ext cx="32512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9347200" y="6248400"/>
            <a:ext cx="1828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3179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rgbClr val="0A0A0A"/>
              </a:buClr>
              <a:buSzPts val="1560"/>
              <a:buFont typeface="Arial"/>
              <a:buNone/>
              <a:defRPr sz="2400" b="1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rgbClr val="0A0A0A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rgbClr val="0A0A0A"/>
              </a:buClr>
              <a:buSzPts val="1440"/>
              <a:buFont typeface="Arial"/>
              <a:buNone/>
              <a:defRPr sz="1800" b="1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0A0A0A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0A0A0A"/>
              </a:buClr>
              <a:buSzPts val="1280"/>
              <a:buFont typeface="Noto Sans Symbols"/>
              <a:buNone/>
              <a:defRPr sz="1600" b="1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rgbClr val="0A0A0A"/>
              </a:buClr>
              <a:buSzPts val="1280"/>
              <a:buFont typeface="Noto Sans Symbols"/>
              <a:buNone/>
              <a:defRPr sz="1600" b="1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rgbClr val="0A0A0A"/>
              </a:buClr>
              <a:buSzPts val="1280"/>
              <a:buFont typeface="Noto Sans Symbols"/>
              <a:buNone/>
              <a:defRPr sz="1600" b="1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rgbClr val="0A0A0A"/>
              </a:buClr>
              <a:buSzPts val="1280"/>
              <a:buFont typeface="Noto Sans Symbols"/>
              <a:buNone/>
              <a:defRPr sz="1600" b="1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rgbClr val="0A0A0A"/>
              </a:buClr>
              <a:buSzPts val="1280"/>
              <a:buFont typeface="Noto Sans Symbols"/>
              <a:buNone/>
              <a:defRPr sz="1600" b="1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27660" algn="l" rtl="0">
              <a:spcBef>
                <a:spcPts val="480"/>
              </a:spcBef>
              <a:spcAft>
                <a:spcPts val="0"/>
              </a:spcAft>
              <a:buClr>
                <a:srgbClr val="0A0A0A"/>
              </a:buClr>
              <a:buSzPts val="1560"/>
              <a:buFont typeface="Arial"/>
              <a:buChar char="•"/>
              <a:defRPr sz="2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rgbClr val="0A0A0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0039" algn="l" rtl="0">
              <a:spcBef>
                <a:spcPts val="360"/>
              </a:spcBef>
              <a:spcAft>
                <a:spcPts val="0"/>
              </a:spcAft>
              <a:buClr>
                <a:srgbClr val="0A0A0A"/>
              </a:buClr>
              <a:buSzPts val="1440"/>
              <a:buFont typeface="Arial"/>
              <a:buChar char="o"/>
              <a:defRPr sz="18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0A0A0A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9879" algn="l" rtl="0">
              <a:spcBef>
                <a:spcPts val="320"/>
              </a:spcBef>
              <a:spcAft>
                <a:spcPts val="0"/>
              </a:spcAft>
              <a:buClr>
                <a:srgbClr val="0A0A0A"/>
              </a:buClr>
              <a:buSzPts val="1280"/>
              <a:buFont typeface="Noto Sans Symbols"/>
              <a:buChar char="➢"/>
              <a:defRPr sz="16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9879" algn="l" rtl="0">
              <a:spcBef>
                <a:spcPts val="320"/>
              </a:spcBef>
              <a:spcAft>
                <a:spcPts val="0"/>
              </a:spcAft>
              <a:buClr>
                <a:srgbClr val="0A0A0A"/>
              </a:buClr>
              <a:buSzPts val="1280"/>
              <a:buFont typeface="Noto Sans Symbols"/>
              <a:buChar char="➢"/>
              <a:defRPr sz="16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9879" algn="l" rtl="0">
              <a:spcBef>
                <a:spcPts val="320"/>
              </a:spcBef>
              <a:spcAft>
                <a:spcPts val="0"/>
              </a:spcAft>
              <a:buClr>
                <a:srgbClr val="0A0A0A"/>
              </a:buClr>
              <a:buSzPts val="1280"/>
              <a:buFont typeface="Noto Sans Symbols"/>
              <a:buChar char="➢"/>
              <a:defRPr sz="16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9879" algn="l" rtl="0">
              <a:spcBef>
                <a:spcPts val="320"/>
              </a:spcBef>
              <a:spcAft>
                <a:spcPts val="0"/>
              </a:spcAft>
              <a:buClr>
                <a:srgbClr val="0A0A0A"/>
              </a:buClr>
              <a:buSzPts val="1280"/>
              <a:buFont typeface="Noto Sans Symbols"/>
              <a:buChar char="➢"/>
              <a:defRPr sz="16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9879" algn="l" rtl="0">
              <a:spcBef>
                <a:spcPts val="320"/>
              </a:spcBef>
              <a:spcAft>
                <a:spcPts val="0"/>
              </a:spcAft>
              <a:buClr>
                <a:srgbClr val="0A0A0A"/>
              </a:buClr>
              <a:buSzPts val="1280"/>
              <a:buFont typeface="Noto Sans Symbols"/>
              <a:buChar char="➢"/>
              <a:defRPr sz="16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rgbClr val="0A0A0A"/>
              </a:buClr>
              <a:buSzPts val="1560"/>
              <a:buFont typeface="Arial"/>
              <a:buNone/>
              <a:defRPr sz="2400" b="1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rgbClr val="0A0A0A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rgbClr val="0A0A0A"/>
              </a:buClr>
              <a:buSzPts val="1440"/>
              <a:buFont typeface="Arial"/>
              <a:buNone/>
              <a:defRPr sz="1800" b="1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0A0A0A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0A0A0A"/>
              </a:buClr>
              <a:buSzPts val="1280"/>
              <a:buFont typeface="Noto Sans Symbols"/>
              <a:buNone/>
              <a:defRPr sz="1600" b="1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rgbClr val="0A0A0A"/>
              </a:buClr>
              <a:buSzPts val="1280"/>
              <a:buFont typeface="Noto Sans Symbols"/>
              <a:buNone/>
              <a:defRPr sz="1600" b="1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rgbClr val="0A0A0A"/>
              </a:buClr>
              <a:buSzPts val="1280"/>
              <a:buFont typeface="Noto Sans Symbols"/>
              <a:buNone/>
              <a:defRPr sz="1600" b="1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rgbClr val="0A0A0A"/>
              </a:buClr>
              <a:buSzPts val="1280"/>
              <a:buFont typeface="Noto Sans Symbols"/>
              <a:buNone/>
              <a:defRPr sz="1600" b="1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rgbClr val="0A0A0A"/>
              </a:buClr>
              <a:buSzPts val="1280"/>
              <a:buFont typeface="Noto Sans Symbols"/>
              <a:buNone/>
              <a:defRPr sz="1600" b="1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27660" algn="l" rtl="0">
              <a:spcBef>
                <a:spcPts val="480"/>
              </a:spcBef>
              <a:spcAft>
                <a:spcPts val="0"/>
              </a:spcAft>
              <a:buClr>
                <a:srgbClr val="0A0A0A"/>
              </a:buClr>
              <a:buSzPts val="1560"/>
              <a:buFont typeface="Arial"/>
              <a:buChar char="•"/>
              <a:defRPr sz="2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rgbClr val="0A0A0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0039" algn="l" rtl="0">
              <a:spcBef>
                <a:spcPts val="360"/>
              </a:spcBef>
              <a:spcAft>
                <a:spcPts val="0"/>
              </a:spcAft>
              <a:buClr>
                <a:srgbClr val="0A0A0A"/>
              </a:buClr>
              <a:buSzPts val="1440"/>
              <a:buFont typeface="Arial"/>
              <a:buChar char="o"/>
              <a:defRPr sz="18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0A0A0A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9879" algn="l" rtl="0">
              <a:spcBef>
                <a:spcPts val="320"/>
              </a:spcBef>
              <a:spcAft>
                <a:spcPts val="0"/>
              </a:spcAft>
              <a:buClr>
                <a:srgbClr val="0A0A0A"/>
              </a:buClr>
              <a:buSzPts val="1280"/>
              <a:buFont typeface="Noto Sans Symbols"/>
              <a:buChar char="➢"/>
              <a:defRPr sz="16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9879" algn="l" rtl="0">
              <a:spcBef>
                <a:spcPts val="320"/>
              </a:spcBef>
              <a:spcAft>
                <a:spcPts val="0"/>
              </a:spcAft>
              <a:buClr>
                <a:srgbClr val="0A0A0A"/>
              </a:buClr>
              <a:buSzPts val="1280"/>
              <a:buFont typeface="Noto Sans Symbols"/>
              <a:buChar char="➢"/>
              <a:defRPr sz="16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9879" algn="l" rtl="0">
              <a:spcBef>
                <a:spcPts val="320"/>
              </a:spcBef>
              <a:spcAft>
                <a:spcPts val="0"/>
              </a:spcAft>
              <a:buClr>
                <a:srgbClr val="0A0A0A"/>
              </a:buClr>
              <a:buSzPts val="1280"/>
              <a:buFont typeface="Noto Sans Symbols"/>
              <a:buChar char="➢"/>
              <a:defRPr sz="16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9879" algn="l" rtl="0">
              <a:spcBef>
                <a:spcPts val="320"/>
              </a:spcBef>
              <a:spcAft>
                <a:spcPts val="0"/>
              </a:spcAft>
              <a:buClr>
                <a:srgbClr val="0A0A0A"/>
              </a:buClr>
              <a:buSzPts val="1280"/>
              <a:buFont typeface="Noto Sans Symbols"/>
              <a:buChar char="➢"/>
              <a:defRPr sz="16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9879" algn="l" rtl="0">
              <a:spcBef>
                <a:spcPts val="320"/>
              </a:spcBef>
              <a:spcAft>
                <a:spcPts val="0"/>
              </a:spcAft>
              <a:buClr>
                <a:srgbClr val="0A0A0A"/>
              </a:buClr>
              <a:buSzPts val="1280"/>
              <a:buFont typeface="Noto Sans Symbols"/>
              <a:buChar char="➢"/>
              <a:defRPr sz="16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3048000" y="6248400"/>
            <a:ext cx="20320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5588000" y="6248400"/>
            <a:ext cx="32512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9347200" y="6248400"/>
            <a:ext cx="1828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837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2133600" y="381000"/>
            <a:ext cx="94488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3048000" y="6248400"/>
            <a:ext cx="20320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5588000" y="6248400"/>
            <a:ext cx="32512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9347200" y="6248400"/>
            <a:ext cx="1828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355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3048000" y="6248400"/>
            <a:ext cx="20320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5588000" y="6248400"/>
            <a:ext cx="32512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9347200" y="6248400"/>
            <a:ext cx="1828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088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BEB03-EB84-4D27-814C-689EA1496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355D0-A134-490C-A19F-AEC976BF69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B60E4-DE9F-4A1B-B02C-6571DA3A5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7BE79-387B-4D27-92B6-E1E3D2455D7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ABBA1A-3484-43BF-9D30-F452F1608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5D5B39-C127-4E4B-81BF-CD77C04F8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F8CEB-A6C8-48C5-BBAD-0AABB8E2B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6289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0680" algn="l" rtl="0">
              <a:spcBef>
                <a:spcPts val="640"/>
              </a:spcBef>
              <a:spcAft>
                <a:spcPts val="0"/>
              </a:spcAft>
              <a:buClr>
                <a:srgbClr val="0A0A0A"/>
              </a:buClr>
              <a:buSzPts val="2080"/>
              <a:buFont typeface="Arial"/>
              <a:buChar char="•"/>
              <a:defRPr sz="32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0A0A0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0519" algn="l" rtl="0">
              <a:spcBef>
                <a:spcPts val="480"/>
              </a:spcBef>
              <a:spcAft>
                <a:spcPts val="0"/>
              </a:spcAft>
              <a:buClr>
                <a:srgbClr val="0A0A0A"/>
              </a:buClr>
              <a:buSzPts val="1920"/>
              <a:buFont typeface="Arial"/>
              <a:buChar char="o"/>
              <a:defRPr sz="2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0A0A0A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400"/>
              </a:spcBef>
              <a:spcAft>
                <a:spcPts val="0"/>
              </a:spcAft>
              <a:buClr>
                <a:srgbClr val="0A0A0A"/>
              </a:buClr>
              <a:buSzPts val="1600"/>
              <a:buFont typeface="Noto Sans Symbols"/>
              <a:buChar char="➢"/>
              <a:defRPr sz="20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400"/>
              </a:spcBef>
              <a:spcAft>
                <a:spcPts val="0"/>
              </a:spcAft>
              <a:buClr>
                <a:srgbClr val="0A0A0A"/>
              </a:buClr>
              <a:buSzPts val="1600"/>
              <a:buFont typeface="Noto Sans Symbols"/>
              <a:buChar char="➢"/>
              <a:defRPr sz="20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spcBef>
                <a:spcPts val="400"/>
              </a:spcBef>
              <a:spcAft>
                <a:spcPts val="0"/>
              </a:spcAft>
              <a:buClr>
                <a:srgbClr val="0A0A0A"/>
              </a:buClr>
              <a:buSzPts val="1600"/>
              <a:buFont typeface="Noto Sans Symbols"/>
              <a:buChar char="➢"/>
              <a:defRPr sz="20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400"/>
              </a:spcBef>
              <a:spcAft>
                <a:spcPts val="0"/>
              </a:spcAft>
              <a:buClr>
                <a:srgbClr val="0A0A0A"/>
              </a:buClr>
              <a:buSzPts val="1600"/>
              <a:buFont typeface="Noto Sans Symbols"/>
              <a:buChar char="➢"/>
              <a:defRPr sz="20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400"/>
              </a:spcBef>
              <a:spcAft>
                <a:spcPts val="0"/>
              </a:spcAft>
              <a:buClr>
                <a:srgbClr val="0A0A0A"/>
              </a:buClr>
              <a:buSzPts val="1600"/>
              <a:buFont typeface="Noto Sans Symbols"/>
              <a:buChar char="➢"/>
              <a:defRPr sz="20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SzPts val="910"/>
              <a:buFont typeface="Arial"/>
              <a:buNone/>
              <a:defRPr sz="1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rgbClr val="0A0A0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rgbClr val="0A0A0A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0A0A0A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rgbClr val="0A0A0A"/>
              </a:buClr>
              <a:buSzPts val="720"/>
              <a:buFont typeface="Noto Sans Symbols"/>
              <a:buNone/>
              <a:defRPr sz="9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rgbClr val="0A0A0A"/>
              </a:buClr>
              <a:buSzPts val="720"/>
              <a:buFont typeface="Noto Sans Symbols"/>
              <a:buNone/>
              <a:defRPr sz="9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rgbClr val="0A0A0A"/>
              </a:buClr>
              <a:buSzPts val="720"/>
              <a:buFont typeface="Noto Sans Symbols"/>
              <a:buNone/>
              <a:defRPr sz="9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rgbClr val="0A0A0A"/>
              </a:buClr>
              <a:buSzPts val="720"/>
              <a:buFont typeface="Noto Sans Symbols"/>
              <a:buNone/>
              <a:defRPr sz="9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rgbClr val="0A0A0A"/>
              </a:buClr>
              <a:buSzPts val="720"/>
              <a:buFont typeface="Noto Sans Symbols"/>
              <a:buNone/>
              <a:defRPr sz="9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3048000" y="6248400"/>
            <a:ext cx="20320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5588000" y="6248400"/>
            <a:ext cx="32512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9347200" y="6248400"/>
            <a:ext cx="1828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8941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0A0A0A"/>
              </a:buClr>
              <a:buSzPts val="2080"/>
              <a:buFont typeface="Arial"/>
              <a:buNone/>
              <a:defRPr sz="32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0A0A0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0A0A0A"/>
              </a:buClr>
              <a:buSzPts val="1920"/>
              <a:buFont typeface="Arial"/>
              <a:buNone/>
              <a:defRPr sz="2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0A0A0A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rgbClr val="0A0A0A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rgbClr val="0A0A0A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rgbClr val="0A0A0A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rgbClr val="0A0A0A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rgbClr val="0A0A0A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SzPts val="910"/>
              <a:buFont typeface="Arial"/>
              <a:buNone/>
              <a:defRPr sz="1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rgbClr val="0A0A0A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rgbClr val="0A0A0A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0A0A0A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rgbClr val="0A0A0A"/>
              </a:buClr>
              <a:buSzPts val="720"/>
              <a:buFont typeface="Noto Sans Symbols"/>
              <a:buNone/>
              <a:defRPr sz="9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rgbClr val="0A0A0A"/>
              </a:buClr>
              <a:buSzPts val="720"/>
              <a:buFont typeface="Noto Sans Symbols"/>
              <a:buNone/>
              <a:defRPr sz="9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rgbClr val="0A0A0A"/>
              </a:buClr>
              <a:buSzPts val="720"/>
              <a:buFont typeface="Noto Sans Symbols"/>
              <a:buNone/>
              <a:defRPr sz="9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rgbClr val="0A0A0A"/>
              </a:buClr>
              <a:buSzPts val="720"/>
              <a:buFont typeface="Noto Sans Symbols"/>
              <a:buNone/>
              <a:defRPr sz="9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rgbClr val="0A0A0A"/>
              </a:buClr>
              <a:buSzPts val="720"/>
              <a:buFont typeface="Noto Sans Symbols"/>
              <a:buNone/>
              <a:defRPr sz="9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3048000" y="6248400"/>
            <a:ext cx="20320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5588000" y="6248400"/>
            <a:ext cx="32512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9347200" y="6248400"/>
            <a:ext cx="1828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2915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2133600" y="381000"/>
            <a:ext cx="94488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37000" y="-1524000"/>
            <a:ext cx="4114800" cy="103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27660" algn="l" rtl="0">
              <a:spcBef>
                <a:spcPts val="480"/>
              </a:spcBef>
              <a:spcAft>
                <a:spcPts val="0"/>
              </a:spcAft>
              <a:buClr>
                <a:srgbClr val="0A0A0A"/>
              </a:buClr>
              <a:buSzPts val="1560"/>
              <a:buFont typeface="Arial"/>
              <a:buChar char="•"/>
              <a:defRPr sz="2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rgbClr val="0A0A0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0039" algn="l" rtl="0">
              <a:spcBef>
                <a:spcPts val="360"/>
              </a:spcBef>
              <a:spcAft>
                <a:spcPts val="0"/>
              </a:spcAft>
              <a:buClr>
                <a:srgbClr val="0A0A0A"/>
              </a:buClr>
              <a:buSzPts val="1440"/>
              <a:buFont typeface="Arial"/>
              <a:buChar char="o"/>
              <a:defRPr sz="18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0A0A0A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9720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SzPts val="1120"/>
              <a:buFont typeface="Noto Sans Symbols"/>
              <a:buChar char="➢"/>
              <a:defRPr sz="1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9720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SzPts val="1120"/>
              <a:buFont typeface="Noto Sans Symbols"/>
              <a:buChar char="➢"/>
              <a:defRPr sz="1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9720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SzPts val="1120"/>
              <a:buFont typeface="Noto Sans Symbols"/>
              <a:buChar char="➢"/>
              <a:defRPr sz="1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9720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SzPts val="1120"/>
              <a:buFont typeface="Noto Sans Symbols"/>
              <a:buChar char="➢"/>
              <a:defRPr sz="1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9720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SzPts val="1120"/>
              <a:buFont typeface="Noto Sans Symbols"/>
              <a:buChar char="➢"/>
              <a:defRPr sz="1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3048000" y="6248400"/>
            <a:ext cx="20320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5588000" y="6248400"/>
            <a:ext cx="32512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9347200" y="6248400"/>
            <a:ext cx="1828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6937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569200" y="1701800"/>
            <a:ext cx="5334000" cy="26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2082800" y="-889000"/>
            <a:ext cx="5334000" cy="78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27660" algn="l" rtl="0">
              <a:spcBef>
                <a:spcPts val="480"/>
              </a:spcBef>
              <a:spcAft>
                <a:spcPts val="0"/>
              </a:spcAft>
              <a:buClr>
                <a:srgbClr val="0A0A0A"/>
              </a:buClr>
              <a:buSzPts val="1560"/>
              <a:buFont typeface="Arial"/>
              <a:buChar char="•"/>
              <a:defRPr sz="2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rgbClr val="0A0A0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0039" algn="l" rtl="0">
              <a:spcBef>
                <a:spcPts val="360"/>
              </a:spcBef>
              <a:spcAft>
                <a:spcPts val="0"/>
              </a:spcAft>
              <a:buClr>
                <a:srgbClr val="0A0A0A"/>
              </a:buClr>
              <a:buSzPts val="1440"/>
              <a:buFont typeface="Arial"/>
              <a:buChar char="o"/>
              <a:defRPr sz="18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0A0A0A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9720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SzPts val="1120"/>
              <a:buFont typeface="Noto Sans Symbols"/>
              <a:buChar char="➢"/>
              <a:defRPr sz="1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9720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SzPts val="1120"/>
              <a:buFont typeface="Noto Sans Symbols"/>
              <a:buChar char="➢"/>
              <a:defRPr sz="1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9720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SzPts val="1120"/>
              <a:buFont typeface="Noto Sans Symbols"/>
              <a:buChar char="➢"/>
              <a:defRPr sz="1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9720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SzPts val="1120"/>
              <a:buFont typeface="Noto Sans Symbols"/>
              <a:buChar char="➢"/>
              <a:defRPr sz="1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9720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SzPts val="1120"/>
              <a:buFont typeface="Noto Sans Symbols"/>
              <a:buChar char="➢"/>
              <a:defRPr sz="1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3048000" y="6248400"/>
            <a:ext cx="20320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5588000" y="6248400"/>
            <a:ext cx="32512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9347200" y="6248400"/>
            <a:ext cx="1828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760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D8405-CC15-4415-BC4F-B5D3AA6F3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F6654-618A-49DD-A977-996F03AC71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001D86-7F00-4E5F-A7D9-ACE5BCB53D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044CCA-1A8A-4A7D-AF02-656910185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7BE79-387B-4D27-92B6-E1E3D2455D7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C45FA3-8EA1-4B80-94B6-7A62D118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D8C34F-B48E-490C-9F1F-C414CB43B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F8CEB-A6C8-48C5-BBAD-0AABB8E2B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750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23FE3-2D12-4AC5-9B01-DBBAF9CB5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8C6014-5D92-44CE-9B10-E3DD778F8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0AFF17-DE5D-453A-9152-A7BD1533C4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40DCF5-613D-424E-AA81-D7E8C530D8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D12B99-47C2-45A2-9FC1-3A2C6A7C34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1A5E65-5EAC-401C-A4BB-056E9F8E9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7BE79-387B-4D27-92B6-E1E3D2455D7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ACB64F-2F64-4D92-BD9B-F7C42FE91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624C58-D9C5-4F70-9AED-F267262E9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F8CEB-A6C8-48C5-BBAD-0AABB8E2B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39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AF186-AF42-4178-9A5F-F5707CE71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848727-3483-496D-95C5-7E1CB1B25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7BE79-387B-4D27-92B6-E1E3D2455D7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1036F9-8F59-493A-A2AC-E83709E1C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4AB209-775F-47A4-8126-A12D2A0C4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F8CEB-A6C8-48C5-BBAD-0AABB8E2B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60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10A0B5-58DD-4BA6-9BE8-D0A923A15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7BE79-387B-4D27-92B6-E1E3D2455D7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8856D0-6661-46CD-8C25-94314F254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838C18-6BFF-4D36-8389-32C68CF88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F8CEB-A6C8-48C5-BBAD-0AABB8E2B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421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AE3C1-72F9-4B28-8394-124251B89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880E8-D7B1-4651-96A8-885CA5C13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35BACC-D2F6-4692-8EA6-C17CAAE2A4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3B0976-29C4-4933-9502-AE9F07A7C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7BE79-387B-4D27-92B6-E1E3D2455D7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F3D87-2CA6-4A21-9C8B-1D1220B51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5A9F6E-CB8C-421A-9C93-891B05904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F8CEB-A6C8-48C5-BBAD-0AABB8E2B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714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51A83-775A-4F17-A274-0C18846A8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C2E4D9-297B-4A5A-89D8-89232B5187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D4D77A-F1E3-457A-8B61-CEF7773D7D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8E6F34-9F19-4FB4-9404-1C64752E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7BE79-387B-4D27-92B6-E1E3D2455D7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EFC4E-ED55-4D4F-95BB-EDB5D2749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7FDB1F-D78E-4AFC-A7CD-84062F83E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F8CEB-A6C8-48C5-BBAD-0AABB8E2B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923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0A6DFB-43F2-4A2B-98BF-7AAAD8555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9B5C35-E0EF-449C-8729-C06FC7FBD5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F2996-299F-4F53-B764-4A5DB20E6B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7BE79-387B-4D27-92B6-E1E3D2455D71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56027B-6C5B-4EB4-9549-E9DB7D969E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FFBC26-4EC6-4C7E-9168-E5F9975A4D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F8CEB-A6C8-48C5-BBAD-0AABB8E2B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057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2133600" y="381000"/>
            <a:ext cx="9448800" cy="60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812800" y="1600200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243840" algn="l" rtl="0">
              <a:spcBef>
                <a:spcPts val="480"/>
              </a:spcBef>
              <a:spcAft>
                <a:spcPts val="0"/>
              </a:spcAft>
              <a:buClr>
                <a:srgbClr val="0A0A0A"/>
              </a:buClr>
              <a:buFont typeface="Arial"/>
              <a:buChar char="•"/>
              <a:defRPr sz="2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rgbClr val="0A0A0A"/>
              </a:buClr>
              <a:buFont typeface="Arial"/>
              <a:buChar char="•"/>
              <a:defRPr sz="20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37160" algn="l" rtl="0">
              <a:spcBef>
                <a:spcPts val="360"/>
              </a:spcBef>
              <a:spcAft>
                <a:spcPts val="0"/>
              </a:spcAft>
              <a:buClr>
                <a:srgbClr val="0A0A0A"/>
              </a:buClr>
              <a:buFont typeface="Arial"/>
              <a:buChar char="o"/>
              <a:defRPr sz="18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rgbClr val="0A0A0A"/>
              </a:buClr>
              <a:buFont typeface="Noto Sans Symbols"/>
              <a:buChar char="▪"/>
              <a:defRPr sz="16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57479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Font typeface="Noto Sans Symbols"/>
              <a:buChar char="➢"/>
              <a:defRPr sz="1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57479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Font typeface="Noto Sans Symbols"/>
              <a:buChar char="➢"/>
              <a:defRPr sz="1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57479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Font typeface="Noto Sans Symbols"/>
              <a:buChar char="➢"/>
              <a:defRPr sz="1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57479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Font typeface="Noto Sans Symbols"/>
              <a:buChar char="➢"/>
              <a:defRPr sz="1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57479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Font typeface="Noto Sans Symbols"/>
              <a:buChar char="➢"/>
              <a:defRPr sz="1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>
            <a:off x="3048000" y="6248400"/>
            <a:ext cx="2032000" cy="476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5588000" y="6248400"/>
            <a:ext cx="3251200" cy="476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9347200" y="6248400"/>
            <a:ext cx="1828800" cy="476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en-US" sz="140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pPr algn="r">
                <a:buClr>
                  <a:schemeClr val="dk1"/>
                </a:buClr>
                <a:buSzPct val="25000"/>
              </a:pPr>
              <a:t>‹#›</a:t>
            </a:fld>
            <a:endParaRPr lang="en-US" sz="140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84317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133600" y="381000"/>
            <a:ext cx="9448800" cy="60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812800" y="1600200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243840" algn="l" rtl="0">
              <a:spcBef>
                <a:spcPts val="480"/>
              </a:spcBef>
              <a:spcAft>
                <a:spcPts val="0"/>
              </a:spcAft>
              <a:buClr>
                <a:srgbClr val="0A0A0A"/>
              </a:buClr>
              <a:buFont typeface="Arial"/>
              <a:buChar char="•"/>
              <a:defRPr sz="2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rgbClr val="0A0A0A"/>
              </a:buClr>
              <a:buFont typeface="Arial"/>
              <a:buChar char="•"/>
              <a:defRPr sz="20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37160" algn="l" rtl="0">
              <a:spcBef>
                <a:spcPts val="360"/>
              </a:spcBef>
              <a:spcAft>
                <a:spcPts val="0"/>
              </a:spcAft>
              <a:buClr>
                <a:srgbClr val="0A0A0A"/>
              </a:buClr>
              <a:buFont typeface="Arial"/>
              <a:buChar char="o"/>
              <a:defRPr sz="18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rgbClr val="0A0A0A"/>
              </a:buClr>
              <a:buFont typeface="Noto Sans Symbols"/>
              <a:buChar char="▪"/>
              <a:defRPr sz="16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57479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Font typeface="Noto Sans Symbols"/>
              <a:buChar char="➢"/>
              <a:defRPr sz="1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57479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Font typeface="Noto Sans Symbols"/>
              <a:buChar char="➢"/>
              <a:defRPr sz="1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57479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Font typeface="Noto Sans Symbols"/>
              <a:buChar char="➢"/>
              <a:defRPr sz="1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57479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Font typeface="Noto Sans Symbols"/>
              <a:buChar char="➢"/>
              <a:defRPr sz="1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57479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Font typeface="Noto Sans Symbols"/>
              <a:buChar char="➢"/>
              <a:defRPr sz="1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1117600" y="6172200"/>
            <a:ext cx="1828800" cy="476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2946400" y="6172200"/>
            <a:ext cx="3556000" cy="476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6604000" y="6172200"/>
            <a:ext cx="1828800" cy="476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>
              <a:buClr>
                <a:schemeClr val="dk1"/>
              </a:buClr>
              <a:buSzPct val="25000"/>
            </a:pPr>
            <a:fld id="{00000000-1234-1234-1234-123412341234}" type="slidenum">
              <a:rPr lang="en-US" sz="140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pPr algn="r">
                <a:buClr>
                  <a:schemeClr val="dk1"/>
                </a:buClr>
                <a:buSzPct val="25000"/>
              </a:pPr>
              <a:t>‹#›</a:t>
            </a:fld>
            <a:endParaRPr lang="en-US" sz="140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29041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2133600" y="381000"/>
            <a:ext cx="94488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12800" y="1600200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27660" algn="l" rtl="0">
              <a:spcBef>
                <a:spcPts val="480"/>
              </a:spcBef>
              <a:spcAft>
                <a:spcPts val="0"/>
              </a:spcAft>
              <a:buClr>
                <a:srgbClr val="0A0A0A"/>
              </a:buClr>
              <a:buSzPts val="1560"/>
              <a:buFont typeface="Arial"/>
              <a:buChar char="•"/>
              <a:defRPr sz="2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rgbClr val="0A0A0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0039" algn="l" rtl="0">
              <a:spcBef>
                <a:spcPts val="360"/>
              </a:spcBef>
              <a:spcAft>
                <a:spcPts val="0"/>
              </a:spcAft>
              <a:buClr>
                <a:srgbClr val="0A0A0A"/>
              </a:buClr>
              <a:buSzPts val="1440"/>
              <a:buFont typeface="Arial"/>
              <a:buChar char="o"/>
              <a:defRPr sz="18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0A0A0A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9720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SzPts val="1120"/>
              <a:buFont typeface="Noto Sans Symbols"/>
              <a:buChar char="➢"/>
              <a:defRPr sz="1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9720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SzPts val="1120"/>
              <a:buFont typeface="Noto Sans Symbols"/>
              <a:buChar char="➢"/>
              <a:defRPr sz="1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9720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SzPts val="1120"/>
              <a:buFont typeface="Noto Sans Symbols"/>
              <a:buChar char="➢"/>
              <a:defRPr sz="1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9720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SzPts val="1120"/>
              <a:buFont typeface="Noto Sans Symbols"/>
              <a:buChar char="➢"/>
              <a:defRPr sz="1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9720" algn="l" rtl="0">
              <a:spcBef>
                <a:spcPts val="280"/>
              </a:spcBef>
              <a:spcAft>
                <a:spcPts val="0"/>
              </a:spcAft>
              <a:buClr>
                <a:srgbClr val="0A0A0A"/>
              </a:buClr>
              <a:buSzPts val="1120"/>
              <a:buFont typeface="Noto Sans Symbols"/>
              <a:buChar char="➢"/>
              <a:defRPr sz="1400" b="0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3048000" y="6248400"/>
            <a:ext cx="20320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5588000" y="6248400"/>
            <a:ext cx="32512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9347200" y="6248400"/>
            <a:ext cx="1828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8768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7B844C-4B11-4CE0-A0D4-4EB287AC9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8291" y="0"/>
            <a:ext cx="13440967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0CDFF5-244D-47C7-AEE2-38F7DD3EF4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6980" y="159626"/>
            <a:ext cx="9281020" cy="1655762"/>
          </a:xfrm>
        </p:spPr>
        <p:txBody>
          <a:bodyPr>
            <a:normAutofit fontScale="90000"/>
          </a:bodyPr>
          <a:lstStyle/>
          <a:p>
            <a:r>
              <a:rPr lang="en-US" dirty="0"/>
              <a:t>Managing Invasive Plants on the Appalachian National Scenic Trail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756CDF-2684-4E8E-8E29-26BCC0CA07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7363" y="1875914"/>
            <a:ext cx="9144000" cy="3993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People, Plants, and Partnerships</a:t>
            </a:r>
          </a:p>
        </p:txBody>
      </p:sp>
    </p:spTree>
    <p:extLst>
      <p:ext uri="{BB962C8B-B14F-4D97-AF65-F5344CB8AC3E}">
        <p14:creationId xmlns:p14="http://schemas.microsoft.com/office/powerpoint/2010/main" val="2752742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D57305-362F-4AB4-A689-D8393C078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77674" y="1143000"/>
            <a:ext cx="7905226" cy="5715000"/>
          </a:xfrm>
        </p:spPr>
        <p:txBody>
          <a:bodyPr/>
          <a:lstStyle/>
          <a:p>
            <a:pPr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4B7B"/>
                </a:solidFill>
                <a:latin typeface="Calibri" panose="020F0502020204030204" pitchFamily="34" charset="0"/>
              </a:rPr>
              <a:t>Rare plant monitoring and management</a:t>
            </a:r>
          </a:p>
          <a:p>
            <a:pPr fontAlgn="base">
              <a:buFont typeface="Arial" panose="020B0604020202020204" pitchFamily="34" charset="0"/>
              <a:buChar char="•"/>
            </a:pPr>
            <a:br>
              <a:rPr lang="en-US" dirty="0"/>
            </a:br>
            <a:r>
              <a:rPr lang="en-US" b="1" dirty="0">
                <a:solidFill>
                  <a:srgbClr val="089CA2"/>
                </a:solidFill>
                <a:latin typeface="Calibri" panose="020F0502020204030204" pitchFamily="34" charset="0"/>
              </a:rPr>
              <a:t>Tracking seasonal life cycles (Phenology)</a:t>
            </a:r>
          </a:p>
          <a:p>
            <a:pPr fontAlgn="base">
              <a:buFont typeface="Arial" panose="020B0604020202020204" pitchFamily="34" charset="0"/>
              <a:buChar char="•"/>
            </a:pPr>
            <a:br>
              <a:rPr lang="en-US" dirty="0"/>
            </a:br>
            <a:r>
              <a:rPr lang="en-US" b="1" dirty="0">
                <a:solidFill>
                  <a:srgbClr val="3D85C6"/>
                </a:solidFill>
                <a:latin typeface="Calibri" panose="020F0502020204030204" pitchFamily="34" charset="0"/>
              </a:rPr>
              <a:t>Invasive exotic species management</a:t>
            </a:r>
          </a:p>
          <a:p>
            <a:pPr lvl="1" indent="-285750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D85C6"/>
                </a:solidFill>
                <a:latin typeface="Calibri" panose="020F0502020204030204" pitchFamily="34" charset="0"/>
              </a:rPr>
              <a:t>plants and animals</a:t>
            </a:r>
          </a:p>
          <a:p>
            <a:pPr fontAlgn="base">
              <a:buFont typeface="Arial" panose="020B0604020202020204" pitchFamily="34" charset="0"/>
              <a:buChar char="•"/>
            </a:pPr>
            <a:br>
              <a:rPr lang="en-US" dirty="0"/>
            </a:br>
            <a:r>
              <a:rPr lang="en-US" b="1" dirty="0">
                <a:solidFill>
                  <a:srgbClr val="089CA2"/>
                </a:solidFill>
                <a:latin typeface="Calibri" panose="020F0502020204030204" pitchFamily="34" charset="0"/>
              </a:rPr>
              <a:t>Open areas management</a:t>
            </a:r>
          </a:p>
          <a:p>
            <a:pPr lvl="1" indent="-285750"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89CA2"/>
                </a:solidFill>
                <a:latin typeface="Calibri" panose="020F0502020204030204" pitchFamily="34" charset="0"/>
              </a:rPr>
              <a:t>for vistas and wildlife</a:t>
            </a:r>
          </a:p>
          <a:p>
            <a:pPr fontAlgn="base">
              <a:buFont typeface="Arial" panose="020B0604020202020204" pitchFamily="34" charset="0"/>
              <a:buChar char="•"/>
            </a:pPr>
            <a:br>
              <a:rPr lang="en-US" dirty="0"/>
            </a:br>
            <a:r>
              <a:rPr lang="en-US" b="1" dirty="0">
                <a:solidFill>
                  <a:srgbClr val="008A5E"/>
                </a:solidFill>
                <a:latin typeface="Calibri" panose="020F0502020204030204" pitchFamily="34" charset="0"/>
              </a:rPr>
              <a:t>Wildlife habitat management</a:t>
            </a:r>
          </a:p>
          <a:p>
            <a:pPr lvl="1" indent="-285750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8A5E"/>
                </a:solidFill>
                <a:latin typeface="Calibri" panose="020F0502020204030204" pitchFamily="34" charset="0"/>
              </a:rPr>
              <a:t>i.e. migratory birds and pollinators</a:t>
            </a:r>
          </a:p>
          <a:p>
            <a:pPr fontAlgn="base">
              <a:buFont typeface="Arial" panose="020B0604020202020204" pitchFamily="34" charset="0"/>
              <a:buChar char="•"/>
            </a:pPr>
            <a:br>
              <a:rPr lang="en-US" dirty="0"/>
            </a:br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</a:rPr>
              <a:t>Education and Outreach </a:t>
            </a:r>
          </a:p>
          <a:p>
            <a:pPr lvl="1" indent="-285750"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</a:rPr>
              <a:t>(</a:t>
            </a:r>
            <a:r>
              <a:rPr lang="en-US" b="1" dirty="0" err="1">
                <a:solidFill>
                  <a:srgbClr val="00B050"/>
                </a:solidFill>
                <a:latin typeface="Calibri" panose="020F0502020204030204" pitchFamily="34" charset="0"/>
              </a:rPr>
              <a:t>Ridgerunners</a:t>
            </a:r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</a:rPr>
              <a:t>, Leave No Trace, Workshops, Signage, VUM)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427C2E-BA4F-481D-A534-95DEF385813B}"/>
              </a:ext>
            </a:extLst>
          </p:cNvPr>
          <p:cNvSpPr/>
          <p:nvPr/>
        </p:nvSpPr>
        <p:spPr>
          <a:xfrm>
            <a:off x="2701255" y="1744910"/>
            <a:ext cx="3519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C0A323-9BF4-4A98-9469-4A6860B52AB2}"/>
              </a:ext>
            </a:extLst>
          </p:cNvPr>
          <p:cNvSpPr/>
          <p:nvPr/>
        </p:nvSpPr>
        <p:spPr>
          <a:xfrm>
            <a:off x="2730573" y="257270"/>
            <a:ext cx="75249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FF"/>
                </a:solidFill>
                <a:latin typeface="Amatic SC"/>
              </a:rPr>
              <a:t>A.T. Natural Resource Program at a Glance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43275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9"/>
          <p:cNvSpPr txBox="1">
            <a:spLocks noGrp="1"/>
          </p:cNvSpPr>
          <p:nvPr>
            <p:ph type="title"/>
          </p:nvPr>
        </p:nvSpPr>
        <p:spPr>
          <a:xfrm>
            <a:off x="3082750" y="349050"/>
            <a:ext cx="7713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4200" dirty="0">
                <a:latin typeface="Amatic SC"/>
                <a:ea typeface="Amatic SC"/>
                <a:cs typeface="Amatic SC"/>
                <a:sym typeface="Amatic SC"/>
              </a:rPr>
              <a:t>Why Monitor &amp; Manage A.T. Natural Resources ?</a:t>
            </a:r>
            <a:endParaRPr sz="4200" dirty="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88" name="Google Shape;188;p29"/>
          <p:cNvSpPr txBox="1">
            <a:spLocks noGrp="1"/>
          </p:cNvSpPr>
          <p:nvPr>
            <p:ph type="body" idx="1"/>
          </p:nvPr>
        </p:nvSpPr>
        <p:spPr>
          <a:xfrm>
            <a:off x="1884525" y="1534025"/>
            <a:ext cx="8562000" cy="51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400050">
              <a:spcBef>
                <a:spcPts val="0"/>
              </a:spcBef>
              <a:buSzPts val="2200"/>
              <a:buFont typeface="Calibri"/>
              <a:buChar char="•"/>
            </a:pPr>
            <a:r>
              <a:rPr lang="en-US" sz="2200" b="1">
                <a:latin typeface="Calibri"/>
                <a:ea typeface="Calibri"/>
                <a:cs typeface="Calibri"/>
                <a:sym typeface="Calibri"/>
              </a:rPr>
              <a:t>Identify new &amp; emerging threats to a functional A.T. landscape:</a:t>
            </a:r>
            <a:endParaRPr sz="2200" b="1"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None/>
            </a:pP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320"/>
              </a:spcBef>
              <a:buNone/>
            </a:pP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320"/>
              </a:spcBef>
              <a:buNone/>
            </a:pP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320"/>
              </a:spcBef>
              <a:buNone/>
            </a:pP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320"/>
              </a:spcBef>
              <a:buNone/>
            </a:pP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320"/>
              </a:spcBef>
              <a:buNone/>
            </a:pP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320"/>
              </a:spcBef>
              <a:buNone/>
            </a:pP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320"/>
              </a:spcBef>
              <a:buNone/>
            </a:pP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0" lvl="1" indent="0">
              <a:spcBef>
                <a:spcPts val="320"/>
              </a:spcBef>
              <a:buSzPts val="1600"/>
              <a:buNone/>
            </a:pPr>
            <a:endParaRPr sz="1600" b="1"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400"/>
              </a:spcBef>
              <a:buNone/>
            </a:pPr>
            <a:endParaRPr sz="2200" b="1"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400"/>
              </a:spcBef>
              <a:buNone/>
            </a:pPr>
            <a:endParaRPr sz="2200" b="1">
              <a:latin typeface="Calibri"/>
              <a:ea typeface="Calibri"/>
              <a:cs typeface="Calibri"/>
              <a:sym typeface="Calibri"/>
            </a:endParaRPr>
          </a:p>
          <a:p>
            <a:pPr indent="-400050">
              <a:spcBef>
                <a:spcPts val="400"/>
              </a:spcBef>
              <a:buSzPts val="2200"/>
              <a:buFont typeface="Calibri"/>
              <a:buChar char="•"/>
            </a:pPr>
            <a:r>
              <a:rPr lang="en-US" sz="2200" b="1">
                <a:latin typeface="Calibri"/>
                <a:ea typeface="Calibri"/>
                <a:cs typeface="Calibri"/>
                <a:sym typeface="Calibri"/>
              </a:rPr>
              <a:t>We can’t manage or protect what we don’t know exists. </a:t>
            </a:r>
            <a:endParaRPr sz="2200" b="1"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400"/>
              </a:spcBef>
              <a:buNone/>
            </a:pPr>
            <a:endParaRPr sz="2200" b="1"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buSzPts val="1560"/>
              <a:buNone/>
            </a:pPr>
            <a:endParaRPr/>
          </a:p>
          <a:p>
            <a:pPr marL="457200" lvl="1" indent="0">
              <a:buSzPts val="2000"/>
              <a:buNone/>
            </a:pPr>
            <a:endParaRPr/>
          </a:p>
          <a:p>
            <a:pPr marL="457200" lvl="1" indent="0">
              <a:buSzPts val="2000"/>
              <a:buNone/>
            </a:pPr>
            <a:endParaRPr/>
          </a:p>
          <a:p>
            <a:pPr marL="0" indent="0">
              <a:buSzPts val="1560"/>
              <a:buNone/>
            </a:pPr>
            <a:endParaRPr/>
          </a:p>
        </p:txBody>
      </p:sp>
      <p:pic>
        <p:nvPicPr>
          <p:cNvPr id="189" name="Google Shape;18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6326" y="2323950"/>
            <a:ext cx="3477125" cy="260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9"/>
          <p:cNvSpPr txBox="1"/>
          <p:nvPr/>
        </p:nvSpPr>
        <p:spPr>
          <a:xfrm>
            <a:off x="1884525" y="1390775"/>
            <a:ext cx="5161800" cy="49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42950" lvl="1" indent="-298450">
              <a:spcBef>
                <a:spcPts val="320"/>
              </a:spcBef>
              <a:buClr>
                <a:srgbClr val="0A0A0A"/>
              </a:buClr>
              <a:buSzPts val="1800"/>
              <a:buFont typeface="Calibri"/>
              <a:buChar char="•"/>
            </a:pPr>
            <a:endParaRPr>
              <a:solidFill>
                <a:srgbClr val="0A0A0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>
              <a:spcBef>
                <a:spcPts val="320"/>
              </a:spcBef>
            </a:pPr>
            <a:endParaRPr>
              <a:solidFill>
                <a:srgbClr val="0A0A0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>
              <a:spcBef>
                <a:spcPts val="320"/>
              </a:spcBef>
            </a:pPr>
            <a:endParaRPr>
              <a:solidFill>
                <a:srgbClr val="0A0A0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>
              <a:spcBef>
                <a:spcPts val="320"/>
              </a:spcBef>
            </a:pPr>
            <a:endParaRPr>
              <a:solidFill>
                <a:srgbClr val="0A0A0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298450">
              <a:spcBef>
                <a:spcPts val="320"/>
              </a:spcBef>
              <a:buClr>
                <a:srgbClr val="0A0A0A"/>
              </a:buClr>
              <a:buSzPts val="1800"/>
              <a:buFont typeface="Calibri"/>
              <a:buChar char="•"/>
            </a:pPr>
            <a:r>
              <a:rPr lang="en-US">
                <a:solidFill>
                  <a:srgbClr val="0A0A0A"/>
                </a:solidFill>
                <a:latin typeface="Calibri"/>
                <a:ea typeface="Calibri"/>
                <a:cs typeface="Calibri"/>
                <a:sym typeface="Calibri"/>
              </a:rPr>
              <a:t>Invasive species – forest pests and pathogens</a:t>
            </a:r>
            <a:endParaRPr>
              <a:solidFill>
                <a:srgbClr val="0A0A0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>
              <a:spcBef>
                <a:spcPts val="320"/>
              </a:spcBef>
            </a:pPr>
            <a:endParaRPr sz="600">
              <a:solidFill>
                <a:srgbClr val="0A0A0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298450">
              <a:spcBef>
                <a:spcPts val="320"/>
              </a:spcBef>
              <a:buClr>
                <a:srgbClr val="0A0A0A"/>
              </a:buClr>
              <a:buSzPts val="1800"/>
              <a:buFont typeface="Calibri"/>
              <a:buChar char="•"/>
            </a:pPr>
            <a:r>
              <a:rPr lang="en-US">
                <a:solidFill>
                  <a:srgbClr val="0A0A0A"/>
                </a:solidFill>
                <a:latin typeface="Calibri"/>
                <a:ea typeface="Calibri"/>
                <a:cs typeface="Calibri"/>
                <a:sym typeface="Calibri"/>
              </a:rPr>
              <a:t>Habitat loss – early successional, old growth, shifting predominate forest species and resulting species decline </a:t>
            </a:r>
            <a:endParaRPr>
              <a:solidFill>
                <a:srgbClr val="0A0A0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>
              <a:spcBef>
                <a:spcPts val="320"/>
              </a:spcBef>
            </a:pPr>
            <a:endParaRPr sz="600">
              <a:solidFill>
                <a:srgbClr val="0A0A0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298450">
              <a:spcBef>
                <a:spcPts val="320"/>
              </a:spcBef>
              <a:buClr>
                <a:srgbClr val="0A0A0A"/>
              </a:buClr>
              <a:buSzPts val="1800"/>
              <a:buFont typeface="Calibri"/>
              <a:buChar char="•"/>
            </a:pPr>
            <a:r>
              <a:rPr lang="en-US">
                <a:solidFill>
                  <a:srgbClr val="0A0A0A"/>
                </a:solidFill>
                <a:latin typeface="Calibri"/>
                <a:ea typeface="Calibri"/>
                <a:cs typeface="Calibri"/>
                <a:sym typeface="Calibri"/>
              </a:rPr>
              <a:t>Habitat fragmentation – energy infrastructure, housing development</a:t>
            </a:r>
            <a:endParaRPr>
              <a:solidFill>
                <a:srgbClr val="0A0A0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>
              <a:spcBef>
                <a:spcPts val="320"/>
              </a:spcBef>
            </a:pPr>
            <a:endParaRPr sz="600">
              <a:solidFill>
                <a:srgbClr val="0A0A0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298450">
              <a:spcBef>
                <a:spcPts val="320"/>
              </a:spcBef>
              <a:buClr>
                <a:srgbClr val="0A0A0A"/>
              </a:buClr>
              <a:buSzPts val="1800"/>
              <a:buFont typeface="Calibri"/>
              <a:buChar char="•"/>
            </a:pPr>
            <a:r>
              <a:rPr lang="en-US">
                <a:solidFill>
                  <a:srgbClr val="0A0A0A"/>
                </a:solidFill>
                <a:latin typeface="Calibri"/>
                <a:ea typeface="Calibri"/>
                <a:cs typeface="Calibri"/>
                <a:sym typeface="Calibri"/>
              </a:rPr>
              <a:t>Habitat mismanagement –species decline (lynx, hares, moose, etc.)</a:t>
            </a:r>
            <a:endParaRPr>
              <a:solidFill>
                <a:srgbClr val="0A0A0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>
              <a:spcBef>
                <a:spcPts val="320"/>
              </a:spcBef>
            </a:pPr>
            <a:endParaRPr sz="600">
              <a:solidFill>
                <a:srgbClr val="0A0A0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298450">
              <a:spcBef>
                <a:spcPts val="320"/>
              </a:spcBef>
              <a:buClr>
                <a:srgbClr val="0A0A0A"/>
              </a:buClr>
              <a:buSzPts val="1800"/>
              <a:buFont typeface="Calibri"/>
              <a:buChar char="•"/>
            </a:pPr>
            <a:r>
              <a:rPr lang="en-US">
                <a:solidFill>
                  <a:srgbClr val="0A0A0A"/>
                </a:solidFill>
                <a:latin typeface="Calibri"/>
                <a:ea typeface="Calibri"/>
                <a:cs typeface="Calibri"/>
                <a:sym typeface="Calibri"/>
              </a:rPr>
              <a:t>Loss of natural processes - i.e.predation and fire</a:t>
            </a:r>
            <a:endParaRPr>
              <a:solidFill>
                <a:srgbClr val="0A0A0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20"/>
              </a:spcBef>
            </a:pPr>
            <a:endParaRPr>
              <a:solidFill>
                <a:srgbClr val="0A0A0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20"/>
              </a:spcBef>
            </a:pPr>
            <a:endParaRPr>
              <a:solidFill>
                <a:srgbClr val="0A0A0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20"/>
              </a:spcBef>
            </a:pPr>
            <a:endParaRPr>
              <a:solidFill>
                <a:srgbClr val="0A0A0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20"/>
              </a:spcBef>
            </a:pPr>
            <a:endParaRPr>
              <a:solidFill>
                <a:srgbClr val="0A0A0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20"/>
              </a:spcBef>
            </a:pPr>
            <a:endParaRPr>
              <a:solidFill>
                <a:srgbClr val="0A0A0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A36D41-A3D7-4D09-9E76-E89E62F44DE1}"/>
              </a:ext>
            </a:extLst>
          </p:cNvPr>
          <p:cNvSpPr txBox="1"/>
          <p:nvPr/>
        </p:nvSpPr>
        <p:spPr>
          <a:xfrm>
            <a:off x="3775295" y="325925"/>
            <a:ext cx="56255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matic SC"/>
              </a:rPr>
              <a:t>Open Areas Management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A917BA-790E-4C4F-8E59-D5D9163839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91" y="1267485"/>
            <a:ext cx="7454020" cy="559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18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71D1EF-3D72-4BA0-9A55-0189E72F6768}"/>
              </a:ext>
            </a:extLst>
          </p:cNvPr>
          <p:cNvSpPr txBox="1"/>
          <p:nvPr/>
        </p:nvSpPr>
        <p:spPr>
          <a:xfrm>
            <a:off x="2630497" y="280657"/>
            <a:ext cx="83514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matic SC"/>
              </a:rPr>
              <a:t>Golden-winged Warbler Management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B938B6-C67D-4579-95CB-71FEEFE82D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555" y="1507182"/>
            <a:ext cx="7428829" cy="493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507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7B38F9-2954-44B5-8681-3F52BA726302}"/>
              </a:ext>
            </a:extLst>
          </p:cNvPr>
          <p:cNvSpPr txBox="1"/>
          <p:nvPr/>
        </p:nvSpPr>
        <p:spPr>
          <a:xfrm>
            <a:off x="4766650" y="302251"/>
            <a:ext cx="3648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matic SC"/>
              </a:rPr>
              <a:t>Save Our Ashes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DA1BC0-D471-4493-910D-B8E2562CF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923" y="1256923"/>
            <a:ext cx="5601077" cy="56010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B22CFA-AF1F-4F3A-A25B-E30EC1215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24" y="2740729"/>
            <a:ext cx="5489418" cy="41170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F707B4-9F1F-4F2C-B609-A0A45294C9B4}"/>
              </a:ext>
            </a:extLst>
          </p:cNvPr>
          <p:cNvSpPr txBox="1"/>
          <p:nvPr/>
        </p:nvSpPr>
        <p:spPr>
          <a:xfrm>
            <a:off x="199176" y="1587001"/>
            <a:ext cx="49401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Treated over 850 trees at 6 sites in NC and </a:t>
            </a:r>
          </a:p>
          <a:p>
            <a:r>
              <a:rPr lang="en-US" dirty="0"/>
              <a:t>TN in the last 2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Inventory and treatments ongoing,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hope to treat in GA in 2019</a:t>
            </a:r>
          </a:p>
        </p:txBody>
      </p:sp>
    </p:spTree>
    <p:extLst>
      <p:ext uri="{BB962C8B-B14F-4D97-AF65-F5344CB8AC3E}">
        <p14:creationId xmlns:p14="http://schemas.microsoft.com/office/powerpoint/2010/main" val="1201671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5"/>
          <p:cNvSpPr txBox="1">
            <a:spLocks noGrp="1"/>
          </p:cNvSpPr>
          <p:nvPr>
            <p:ph type="title"/>
          </p:nvPr>
        </p:nvSpPr>
        <p:spPr>
          <a:xfrm>
            <a:off x="4779925" y="371200"/>
            <a:ext cx="7086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4200" dirty="0" err="1">
                <a:latin typeface="Amatic SC"/>
                <a:ea typeface="Amatic SC"/>
                <a:cs typeface="Amatic SC"/>
                <a:sym typeface="Amatic SC"/>
              </a:rPr>
              <a:t>Inaturalist</a:t>
            </a:r>
            <a:endParaRPr sz="4200" dirty="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43" name="Google Shape;243;p35"/>
          <p:cNvSpPr txBox="1">
            <a:spLocks noGrp="1"/>
          </p:cNvSpPr>
          <p:nvPr>
            <p:ph type="body" idx="1"/>
          </p:nvPr>
        </p:nvSpPr>
        <p:spPr>
          <a:xfrm>
            <a:off x="3593850" y="1207825"/>
            <a:ext cx="50043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Bef>
                <a:spcPts val="560"/>
              </a:spcBef>
              <a:buNone/>
            </a:pPr>
            <a:r>
              <a:rPr lang="en-US"/>
              <a:t>https://www.inaturalist.org/</a:t>
            </a:r>
            <a:endParaRPr/>
          </a:p>
        </p:txBody>
      </p:sp>
      <p:pic>
        <p:nvPicPr>
          <p:cNvPr id="244" name="Google Shape;24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0" y="1920251"/>
            <a:ext cx="9144000" cy="4937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6"/>
          <p:cNvSpPr txBox="1">
            <a:spLocks noGrp="1"/>
          </p:cNvSpPr>
          <p:nvPr>
            <p:ph type="title"/>
          </p:nvPr>
        </p:nvSpPr>
        <p:spPr>
          <a:xfrm>
            <a:off x="3344775" y="381000"/>
            <a:ext cx="7010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4200">
                <a:latin typeface="Amatic SC"/>
                <a:ea typeface="Amatic SC"/>
                <a:cs typeface="Amatic SC"/>
                <a:sym typeface="Amatic SC"/>
              </a:rPr>
              <a:t>A.T. Natural Diversity Inventories</a:t>
            </a:r>
            <a:endParaRPr sz="420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50" name="Google Shape;250;p36"/>
          <p:cNvSpPr txBox="1">
            <a:spLocks noGrp="1"/>
          </p:cNvSpPr>
          <p:nvPr>
            <p:ph type="body" idx="1"/>
          </p:nvPr>
        </p:nvSpPr>
        <p:spPr>
          <a:xfrm>
            <a:off x="6342650" y="1517325"/>
            <a:ext cx="4459800" cy="48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342900">
              <a:spcBef>
                <a:spcPts val="0"/>
              </a:spcBef>
              <a:buClr>
                <a:schemeClr val="dk1"/>
              </a:buClr>
              <a:buSzPts val="1300"/>
            </a:pPr>
            <a:r>
              <a:rPr lang="en-US" sz="2000">
                <a:solidFill>
                  <a:schemeClr val="dk1"/>
                </a:solidFill>
              </a:rPr>
              <a:t>To identify/protect rare,  threatened or endangered    plants, animals and exemplary natural communities</a:t>
            </a:r>
            <a:endParaRPr sz="2000">
              <a:solidFill>
                <a:schemeClr val="dk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sz="600">
              <a:solidFill>
                <a:schemeClr val="dk1"/>
              </a:solidFill>
            </a:endParaRPr>
          </a:p>
          <a:p>
            <a:pPr indent="-342900">
              <a:spcBef>
                <a:spcPts val="400"/>
              </a:spcBef>
              <a:buClr>
                <a:schemeClr val="dk1"/>
              </a:buClr>
              <a:buSzPts val="1300"/>
            </a:pPr>
            <a:r>
              <a:rPr lang="en-US" sz="2000">
                <a:solidFill>
                  <a:schemeClr val="dk1"/>
                </a:solidFill>
              </a:rPr>
              <a:t>Completed for all 14 Trail       states between 1989 and 2001</a:t>
            </a:r>
            <a:endParaRPr sz="2000">
              <a:solidFill>
                <a:schemeClr val="dk1"/>
              </a:solidFill>
            </a:endParaRPr>
          </a:p>
          <a:p>
            <a:pPr marL="0" indent="0">
              <a:spcBef>
                <a:spcPts val="400"/>
              </a:spcBef>
              <a:buNone/>
            </a:pPr>
            <a:endParaRPr sz="600">
              <a:solidFill>
                <a:schemeClr val="dk1"/>
              </a:solidFill>
            </a:endParaRPr>
          </a:p>
          <a:p>
            <a:pPr indent="-342900">
              <a:spcBef>
                <a:spcPts val="400"/>
              </a:spcBef>
              <a:buClr>
                <a:schemeClr val="dk1"/>
              </a:buClr>
              <a:buSzPts val="1300"/>
            </a:pPr>
            <a:r>
              <a:rPr lang="en-US" sz="2000" b="1">
                <a:solidFill>
                  <a:schemeClr val="dk1"/>
                </a:solidFill>
              </a:rPr>
              <a:t>All inventories</a:t>
            </a:r>
            <a:r>
              <a:rPr lang="en-US" sz="2000">
                <a:solidFill>
                  <a:schemeClr val="dk1"/>
                </a:solidFill>
              </a:rPr>
              <a:t> - Vascular plants and exemplary natural communities </a:t>
            </a:r>
            <a:endParaRPr sz="2000">
              <a:solidFill>
                <a:schemeClr val="dk1"/>
              </a:solidFill>
            </a:endParaRPr>
          </a:p>
          <a:p>
            <a:pPr marL="0" indent="0">
              <a:spcBef>
                <a:spcPts val="400"/>
              </a:spcBef>
              <a:buNone/>
            </a:pPr>
            <a:endParaRPr sz="600">
              <a:solidFill>
                <a:schemeClr val="dk1"/>
              </a:solidFill>
            </a:endParaRPr>
          </a:p>
          <a:p>
            <a:pPr indent="-342900">
              <a:spcBef>
                <a:spcPts val="400"/>
              </a:spcBef>
              <a:buClr>
                <a:schemeClr val="dk1"/>
              </a:buClr>
              <a:buSzPts val="1300"/>
            </a:pPr>
            <a:r>
              <a:rPr lang="en-US" sz="2000" b="1">
                <a:solidFill>
                  <a:schemeClr val="dk1"/>
                </a:solidFill>
              </a:rPr>
              <a:t>Some inventories</a:t>
            </a:r>
            <a:r>
              <a:rPr lang="en-US" sz="2000">
                <a:solidFill>
                  <a:schemeClr val="dk1"/>
                </a:solidFill>
              </a:rPr>
              <a:t> - Rare vertebrates</a:t>
            </a:r>
            <a:r>
              <a:rPr lang="en-US"/>
              <a:t>, </a:t>
            </a:r>
            <a:r>
              <a:rPr lang="en-US" sz="2000">
                <a:solidFill>
                  <a:schemeClr val="dk1"/>
                </a:solidFill>
              </a:rPr>
              <a:t>Non-vascular     plants and invertebrates</a:t>
            </a:r>
            <a:endParaRPr/>
          </a:p>
        </p:txBody>
      </p:sp>
      <p:pic>
        <p:nvPicPr>
          <p:cNvPr id="251" name="Google Shape;25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5222" y="1517326"/>
            <a:ext cx="2415478" cy="416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27177" y="2826823"/>
            <a:ext cx="2415475" cy="3721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7"/>
          <p:cNvSpPr txBox="1">
            <a:spLocks noGrp="1"/>
          </p:cNvSpPr>
          <p:nvPr>
            <p:ph type="title"/>
          </p:nvPr>
        </p:nvSpPr>
        <p:spPr>
          <a:xfrm>
            <a:off x="3382875" y="381000"/>
            <a:ext cx="7056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4200">
                <a:latin typeface="Amatic SC"/>
                <a:ea typeface="Amatic SC"/>
                <a:cs typeface="Amatic SC"/>
                <a:sym typeface="Amatic SC"/>
              </a:rPr>
              <a:t>Natural Heritage Inventories Identified...</a:t>
            </a:r>
            <a:endParaRPr sz="420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58" name="Google Shape;258;p37"/>
          <p:cNvSpPr txBox="1">
            <a:spLocks noGrp="1"/>
          </p:cNvSpPr>
          <p:nvPr>
            <p:ph type="body" idx="1"/>
          </p:nvPr>
        </p:nvSpPr>
        <p:spPr>
          <a:xfrm>
            <a:off x="1829350" y="1521650"/>
            <a:ext cx="87630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ts val="520"/>
              <a:buNone/>
            </a:pPr>
            <a:endParaRPr sz="800"/>
          </a:p>
          <a:p>
            <a:pPr indent="-342900">
              <a:spcBef>
                <a:spcPts val="560"/>
              </a:spcBef>
              <a:buSzPts val="1820"/>
              <a:buFont typeface="Calibri"/>
              <a:buChar char="•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1,845 species occurrences (discrete populations)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42900">
              <a:spcBef>
                <a:spcPts val="560"/>
              </a:spcBef>
              <a:buSzPts val="1820"/>
              <a:buFont typeface="Calibri"/>
              <a:buChar char="•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297 significant natural communities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42900">
              <a:spcBef>
                <a:spcPts val="560"/>
              </a:spcBef>
              <a:buSzPts val="1820"/>
              <a:buFont typeface="Calibri"/>
              <a:buChar char="•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482 sites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9" name="Google Shape;259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7650" y="3429020"/>
            <a:ext cx="3948326" cy="2961231"/>
          </a:xfrm>
          <a:prstGeom prst="rect">
            <a:avLst/>
          </a:prstGeom>
          <a:noFill/>
          <a:ln w="19050" cap="flat" cmpd="sng">
            <a:solidFill>
              <a:srgbClr val="089CA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0" name="Google Shape;26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4750" y="3429002"/>
            <a:ext cx="3948324" cy="2961275"/>
          </a:xfrm>
          <a:prstGeom prst="rect">
            <a:avLst/>
          </a:prstGeom>
          <a:noFill/>
          <a:ln w="19050" cap="flat" cmpd="sng">
            <a:solidFill>
              <a:srgbClr val="004B7B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0"/>
          <p:cNvSpPr txBox="1"/>
          <p:nvPr/>
        </p:nvSpPr>
        <p:spPr>
          <a:xfrm>
            <a:off x="7587925" y="1606975"/>
            <a:ext cx="2089500" cy="369300"/>
          </a:xfrm>
          <a:prstGeom prst="rect">
            <a:avLst/>
          </a:prstGeom>
          <a:solidFill>
            <a:srgbClr val="92D050"/>
          </a:solidFill>
          <a:ln w="9525" cap="flat" cmpd="sng">
            <a:solidFill>
              <a:srgbClr val="8EA9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40"/>
          <p:cNvSpPr txBox="1"/>
          <p:nvPr/>
        </p:nvSpPr>
        <p:spPr>
          <a:xfrm>
            <a:off x="6420851" y="1606964"/>
            <a:ext cx="533400" cy="3693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8EA9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40"/>
          <p:cNvSpPr txBox="1"/>
          <p:nvPr/>
        </p:nvSpPr>
        <p:spPr>
          <a:xfrm>
            <a:off x="5147475" y="1606952"/>
            <a:ext cx="1143000" cy="3693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8EA9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40"/>
          <p:cNvSpPr txBox="1">
            <a:spLocks noGrp="1"/>
          </p:cNvSpPr>
          <p:nvPr>
            <p:ph type="title"/>
          </p:nvPr>
        </p:nvSpPr>
        <p:spPr>
          <a:xfrm>
            <a:off x="3491175" y="381000"/>
            <a:ext cx="67197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4600">
                <a:latin typeface="Amatic SC"/>
                <a:ea typeface="Amatic SC"/>
                <a:cs typeface="Amatic SC"/>
                <a:sym typeface="Amatic SC"/>
              </a:rPr>
              <a:t>Natural Resource Priority Zones</a:t>
            </a:r>
            <a:endParaRPr sz="460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84" name="Google Shape;284;p40"/>
          <p:cNvSpPr txBox="1">
            <a:spLocks noGrp="1"/>
          </p:cNvSpPr>
          <p:nvPr>
            <p:ph type="body" idx="1"/>
          </p:nvPr>
        </p:nvSpPr>
        <p:spPr>
          <a:xfrm>
            <a:off x="1761675" y="1490700"/>
            <a:ext cx="8449200" cy="60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412750">
              <a:lnSpc>
                <a:spcPct val="150000"/>
              </a:lnSpc>
              <a:spcBef>
                <a:spcPts val="0"/>
              </a:spcBef>
              <a:buSzPts val="2400"/>
            </a:pPr>
            <a:r>
              <a:rPr lang="en-US" i="0" u="none" strike="noStrike" cap="none" dirty="0">
                <a:solidFill>
                  <a:srgbClr val="0A0A0A"/>
                </a:solidFill>
                <a:latin typeface="Calibri"/>
                <a:ea typeface="Calibri"/>
                <a:cs typeface="Calibri"/>
                <a:sym typeface="Calibri"/>
              </a:rPr>
              <a:t>Entire Trail divided </a:t>
            </a:r>
            <a:r>
              <a:rPr lang="en-US" i="0" u="none" strike="noStrike" cap="none" dirty="0" err="1">
                <a:solidFill>
                  <a:srgbClr val="0A0A0A"/>
                </a:solidFill>
                <a:latin typeface="Calibri"/>
                <a:ea typeface="Calibri"/>
                <a:cs typeface="Calibri"/>
                <a:sym typeface="Calibri"/>
              </a:rPr>
              <a:t>into</a:t>
            </a:r>
            <a:r>
              <a:rPr lang="en-US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Very</a:t>
            </a:r>
            <a:r>
              <a:rPr lang="en-US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High,</a:t>
            </a:r>
            <a:r>
              <a:rPr lang="en-US" i="0" u="none" strike="noStrike" cap="none" dirty="0" err="1">
                <a:solidFill>
                  <a:srgbClr val="0A0A0A"/>
                </a:solidFill>
                <a:latin typeface="Calibri"/>
                <a:ea typeface="Calibri"/>
                <a:cs typeface="Calibri"/>
                <a:sym typeface="Calibri"/>
              </a:rPr>
              <a:t>High</a:t>
            </a:r>
            <a:r>
              <a:rPr lang="en-US" i="0" u="none" strike="noStrike" cap="none" dirty="0">
                <a:solidFill>
                  <a:srgbClr val="0A0A0A"/>
                </a:solidFill>
                <a:latin typeface="Calibri"/>
                <a:ea typeface="Calibri"/>
                <a:cs typeface="Calibri"/>
                <a:sym typeface="Calibri"/>
              </a:rPr>
              <a:t>, and Moderate/Low 				                  </a:t>
            </a:r>
            <a:r>
              <a:rPr lang="en-US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b="1" i="0" u="none" strike="noStrike" cap="none" dirty="0">
                <a:solidFill>
                  <a:srgbClr val="0A0A0A"/>
                </a:solidFill>
                <a:latin typeface="Calibri"/>
                <a:ea typeface="Calibri"/>
                <a:cs typeface="Calibri"/>
                <a:sym typeface="Calibri"/>
              </a:rPr>
              <a:t>atural Resource Priority Zones</a:t>
            </a:r>
            <a:r>
              <a:rPr lang="en-US" i="0" u="none" strike="noStrike" cap="none" dirty="0">
                <a:solidFill>
                  <a:srgbClr val="0A0A0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indent="-412750">
              <a:spcBef>
                <a:spcPts val="400"/>
              </a:spcBef>
              <a:buSzPts val="2400"/>
              <a:buFont typeface="Calibri"/>
              <a:buChar char="•"/>
            </a:pPr>
            <a:r>
              <a:rPr lang="en-US" i="0" u="none" strike="noStrike" cap="none" dirty="0">
                <a:solidFill>
                  <a:srgbClr val="0A0A0A"/>
                </a:solidFill>
                <a:latin typeface="Calibri"/>
                <a:ea typeface="Calibri"/>
                <a:cs typeface="Calibri"/>
                <a:sym typeface="Calibri"/>
              </a:rPr>
              <a:t>Priorities determined by 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400"/>
              </a:spcBef>
              <a:buSzPts val="1300"/>
              <a:buNone/>
            </a:pPr>
            <a:r>
              <a:rPr lang="en-US" i="0" u="none" strike="noStrike" cap="none" dirty="0">
                <a:solidFill>
                  <a:srgbClr val="0A0A0A"/>
                </a:solidFill>
                <a:latin typeface="Calibri"/>
                <a:ea typeface="Calibri"/>
                <a:cs typeface="Calibri"/>
                <a:sym typeface="Calibri"/>
              </a:rPr>
              <a:t>       presence of rare plants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lvl="1" indent="-298450">
              <a:spcBef>
                <a:spcPts val="320"/>
              </a:spcBef>
              <a:buSzPts val="1800"/>
              <a:buFont typeface="Calibri"/>
              <a:buChar char="•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Rarity of species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lvl="1" indent="-298450">
              <a:spcBef>
                <a:spcPts val="320"/>
              </a:spcBef>
              <a:buSzPts val="1800"/>
              <a:buFont typeface="Calibri"/>
              <a:buChar char="•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Number of occurrences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0">
              <a:spcBef>
                <a:spcPts val="280"/>
              </a:spcBef>
              <a:buSzPts val="1400"/>
              <a:buNone/>
            </a:pPr>
            <a:endParaRPr sz="1400" dirty="0">
              <a:latin typeface="Calibri"/>
              <a:ea typeface="Calibri"/>
              <a:cs typeface="Calibri"/>
              <a:sym typeface="Calibri"/>
            </a:endParaRPr>
          </a:p>
          <a:p>
            <a:pPr indent="-412750">
              <a:spcBef>
                <a:spcPts val="400"/>
              </a:spcBef>
              <a:buSzPts val="2400"/>
              <a:buFont typeface="Calibri"/>
              <a:buChar char="•"/>
            </a:pPr>
            <a:r>
              <a:rPr lang="en-US" i="0" u="none" strike="noStrike" cap="none" dirty="0">
                <a:solidFill>
                  <a:srgbClr val="0A0A0A"/>
                </a:solidFill>
                <a:latin typeface="Calibri"/>
                <a:ea typeface="Calibri"/>
                <a:cs typeface="Calibri"/>
                <a:sym typeface="Calibri"/>
              </a:rPr>
              <a:t>Very-high priority zones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lvl="1" indent="-298450">
              <a:spcBef>
                <a:spcPts val="320"/>
              </a:spcBef>
              <a:buSzPts val="1800"/>
              <a:buFont typeface="Calibri"/>
              <a:buChar char="•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Take precedence for natural 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0">
              <a:spcBef>
                <a:spcPts val="320"/>
              </a:spcBef>
              <a:buSzPts val="1600"/>
              <a:buNone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      resource protection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lvl="1" indent="-298450">
              <a:spcBef>
                <a:spcPts val="320"/>
              </a:spcBef>
              <a:buSzPts val="1800"/>
              <a:buFont typeface="Calibri"/>
              <a:buChar char="•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Require extra care during 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0">
              <a:spcBef>
                <a:spcPts val="320"/>
              </a:spcBef>
              <a:buSzPts val="1600"/>
              <a:buNone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     Trail maintenance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0">
              <a:spcBef>
                <a:spcPts val="280"/>
              </a:spcBef>
              <a:buSzPts val="1400"/>
              <a:buNone/>
            </a:pPr>
            <a:endParaRPr sz="1400" dirty="0"/>
          </a:p>
          <a:p>
            <a:pPr marL="0" indent="0">
              <a:buSzPts val="1560"/>
              <a:buNone/>
            </a:pPr>
            <a:r>
              <a:rPr lang="en-US" dirty="0"/>
              <a:t>    </a:t>
            </a:r>
            <a:endParaRPr dirty="0"/>
          </a:p>
          <a:p>
            <a:pPr>
              <a:buSzPts val="1560"/>
              <a:buNone/>
            </a:pPr>
            <a:endParaRPr dirty="0"/>
          </a:p>
          <a:p>
            <a:pPr lvl="1">
              <a:buSzPts val="2000"/>
              <a:buNone/>
            </a:pPr>
            <a:endParaRPr dirty="0"/>
          </a:p>
        </p:txBody>
      </p:sp>
      <p:pic>
        <p:nvPicPr>
          <p:cNvPr id="285" name="Google Shape;285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98425" y="2697450"/>
            <a:ext cx="2170700" cy="1682726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286" name="Google Shape;286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35276" y="3668726"/>
            <a:ext cx="3179701" cy="3078749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D11093-159C-413C-8874-FB5F8F3B3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0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7F808EB5-C273-44C1-B25F-E0C685DA0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083" y="413877"/>
            <a:ext cx="8608631" cy="64504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ED5C42-A047-4EA9-9975-259BDB0DCEA2}"/>
              </a:ext>
            </a:extLst>
          </p:cNvPr>
          <p:cNvSpPr txBox="1"/>
          <p:nvPr/>
        </p:nvSpPr>
        <p:spPr>
          <a:xfrm>
            <a:off x="1752600" y="5713204"/>
            <a:ext cx="8703304" cy="769441"/>
          </a:xfrm>
          <a:prstGeom prst="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  <a:sym typeface="Arial"/>
              </a:rPr>
              <a:t>Benton MacKaye and Myron Avery 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119976-1396-4620-B6CB-78E94E1DCB61}"/>
              </a:ext>
            </a:extLst>
          </p:cNvPr>
          <p:cNvSpPr txBox="1"/>
          <p:nvPr/>
        </p:nvSpPr>
        <p:spPr>
          <a:xfrm>
            <a:off x="4862422" y="3342736"/>
            <a:ext cx="2743200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0093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2BCDFE8-592D-4ED6-8B67-E1851E308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852" y="1189140"/>
            <a:ext cx="10077974" cy="56688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4B952D-D91B-47B9-B14F-C35DC9129BC8}"/>
              </a:ext>
            </a:extLst>
          </p:cNvPr>
          <p:cNvSpPr txBox="1"/>
          <p:nvPr/>
        </p:nvSpPr>
        <p:spPr>
          <a:xfrm>
            <a:off x="4007928" y="234892"/>
            <a:ext cx="41761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matic SC" panose="020B0604020202020204" charset="-79"/>
                <a:cs typeface="Amatic SC" panose="020B0604020202020204" charset="-79"/>
              </a:rPr>
              <a:t>Mill Ridge Project</a:t>
            </a:r>
          </a:p>
        </p:txBody>
      </p:sp>
    </p:spTree>
    <p:extLst>
      <p:ext uri="{BB962C8B-B14F-4D97-AF65-F5344CB8AC3E}">
        <p14:creationId xmlns:p14="http://schemas.microsoft.com/office/powerpoint/2010/main" val="5576920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0F2C16-401A-4E94-9B78-EFE66F5E7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691" y="1259922"/>
            <a:ext cx="9952138" cy="55980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453E88-58A6-48E1-9FF4-A172FFD69085}"/>
              </a:ext>
            </a:extLst>
          </p:cNvPr>
          <p:cNvSpPr txBox="1"/>
          <p:nvPr/>
        </p:nvSpPr>
        <p:spPr>
          <a:xfrm>
            <a:off x="2945241" y="0"/>
            <a:ext cx="69156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Amatic SC" panose="020B0604020202020204" charset="-79"/>
                <a:cs typeface="Amatic SC" panose="020B0604020202020204" charset="-79"/>
              </a:rPr>
              <a:t>Stecoah</a:t>
            </a:r>
            <a:r>
              <a:rPr lang="en-US" sz="4000" dirty="0">
                <a:solidFill>
                  <a:schemeClr val="bg1"/>
                </a:solidFill>
                <a:latin typeface="Amatic SC" panose="020B0604020202020204" charset="-79"/>
                <a:cs typeface="Amatic SC" panose="020B0604020202020204" charset="-79"/>
              </a:rPr>
              <a:t> Gap Golden-winged </a:t>
            </a:r>
          </a:p>
          <a:p>
            <a:r>
              <a:rPr lang="en-US" sz="4000" dirty="0">
                <a:solidFill>
                  <a:schemeClr val="bg1"/>
                </a:solidFill>
                <a:latin typeface="Amatic SC" panose="020B0604020202020204" charset="-79"/>
                <a:cs typeface="Amatic SC" panose="020B0604020202020204" charset="-79"/>
              </a:rPr>
              <a:t>Warbler/</a:t>
            </a:r>
            <a:r>
              <a:rPr lang="en-US" sz="4000" i="1" dirty="0">
                <a:solidFill>
                  <a:schemeClr val="bg1"/>
                </a:solidFill>
                <a:latin typeface="Amatic SC" panose="020B0604020202020204" charset="-79"/>
                <a:cs typeface="Amatic SC" panose="020B0604020202020204" charset="-79"/>
              </a:rPr>
              <a:t>P. </a:t>
            </a:r>
            <a:r>
              <a:rPr lang="en-US" sz="4000" i="1" dirty="0" err="1">
                <a:solidFill>
                  <a:schemeClr val="bg1"/>
                </a:solidFill>
                <a:latin typeface="Amatic SC" panose="020B0604020202020204" charset="-79"/>
                <a:cs typeface="Amatic SC" panose="020B0604020202020204" charset="-79"/>
              </a:rPr>
              <a:t>tomentosa</a:t>
            </a:r>
            <a:r>
              <a:rPr lang="en-US" sz="4000" i="1" dirty="0">
                <a:solidFill>
                  <a:schemeClr val="bg1"/>
                </a:solidFill>
                <a:latin typeface="Amatic SC" panose="020B0604020202020204" charset="-79"/>
                <a:cs typeface="Amatic SC" panose="020B0604020202020204" charset="-79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Amatic SC" panose="020B0604020202020204" charset="-79"/>
                <a:cs typeface="Amatic SC" panose="020B0604020202020204" charset="-79"/>
              </a:rPr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5509803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6A48BFC-73DC-478F-9EAF-4C6C337AF8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4103729"/>
              </p:ext>
            </p:extLst>
          </p:nvPr>
        </p:nvGraphicFramePr>
        <p:xfrm>
          <a:off x="1" y="1442906"/>
          <a:ext cx="12192000" cy="5415088"/>
        </p:xfrm>
        <a:graphic>
          <a:graphicData uri="http://schemas.openxmlformats.org/drawingml/2006/table">
            <a:tbl>
              <a:tblPr/>
              <a:tblGrid>
                <a:gridCol w="874876">
                  <a:extLst>
                    <a:ext uri="{9D8B030D-6E8A-4147-A177-3AD203B41FA5}">
                      <a16:colId xmlns:a16="http://schemas.microsoft.com/office/drawing/2014/main" val="1273687364"/>
                    </a:ext>
                  </a:extLst>
                </a:gridCol>
                <a:gridCol w="977202">
                  <a:extLst>
                    <a:ext uri="{9D8B030D-6E8A-4147-A177-3AD203B41FA5}">
                      <a16:colId xmlns:a16="http://schemas.microsoft.com/office/drawing/2014/main" val="61126976"/>
                    </a:ext>
                  </a:extLst>
                </a:gridCol>
                <a:gridCol w="907281">
                  <a:extLst>
                    <a:ext uri="{9D8B030D-6E8A-4147-A177-3AD203B41FA5}">
                      <a16:colId xmlns:a16="http://schemas.microsoft.com/office/drawing/2014/main" val="818355633"/>
                    </a:ext>
                  </a:extLst>
                </a:gridCol>
                <a:gridCol w="567903">
                  <a:extLst>
                    <a:ext uri="{9D8B030D-6E8A-4147-A177-3AD203B41FA5}">
                      <a16:colId xmlns:a16="http://schemas.microsoft.com/office/drawing/2014/main" val="505165197"/>
                    </a:ext>
                  </a:extLst>
                </a:gridCol>
                <a:gridCol w="443406">
                  <a:extLst>
                    <a:ext uri="{9D8B030D-6E8A-4147-A177-3AD203B41FA5}">
                      <a16:colId xmlns:a16="http://schemas.microsoft.com/office/drawing/2014/main" val="1412676483"/>
                    </a:ext>
                  </a:extLst>
                </a:gridCol>
                <a:gridCol w="690694">
                  <a:extLst>
                    <a:ext uri="{9D8B030D-6E8A-4147-A177-3AD203B41FA5}">
                      <a16:colId xmlns:a16="http://schemas.microsoft.com/office/drawing/2014/main" val="636873003"/>
                    </a:ext>
                  </a:extLst>
                </a:gridCol>
                <a:gridCol w="525267">
                  <a:extLst>
                    <a:ext uri="{9D8B030D-6E8A-4147-A177-3AD203B41FA5}">
                      <a16:colId xmlns:a16="http://schemas.microsoft.com/office/drawing/2014/main" val="1411029509"/>
                    </a:ext>
                  </a:extLst>
                </a:gridCol>
                <a:gridCol w="429764">
                  <a:extLst>
                    <a:ext uri="{9D8B030D-6E8A-4147-A177-3AD203B41FA5}">
                      <a16:colId xmlns:a16="http://schemas.microsoft.com/office/drawing/2014/main" val="1164683466"/>
                    </a:ext>
                  </a:extLst>
                </a:gridCol>
                <a:gridCol w="334261">
                  <a:extLst>
                    <a:ext uri="{9D8B030D-6E8A-4147-A177-3AD203B41FA5}">
                      <a16:colId xmlns:a16="http://schemas.microsoft.com/office/drawing/2014/main" val="1381436777"/>
                    </a:ext>
                  </a:extLst>
                </a:gridCol>
                <a:gridCol w="436585">
                  <a:extLst>
                    <a:ext uri="{9D8B030D-6E8A-4147-A177-3AD203B41FA5}">
                      <a16:colId xmlns:a16="http://schemas.microsoft.com/office/drawing/2014/main" val="3632757466"/>
                    </a:ext>
                  </a:extLst>
                </a:gridCol>
                <a:gridCol w="395656">
                  <a:extLst>
                    <a:ext uri="{9D8B030D-6E8A-4147-A177-3AD203B41FA5}">
                      <a16:colId xmlns:a16="http://schemas.microsoft.com/office/drawing/2014/main" val="1315042070"/>
                    </a:ext>
                  </a:extLst>
                </a:gridCol>
                <a:gridCol w="404183">
                  <a:extLst>
                    <a:ext uri="{9D8B030D-6E8A-4147-A177-3AD203B41FA5}">
                      <a16:colId xmlns:a16="http://schemas.microsoft.com/office/drawing/2014/main" val="300376994"/>
                    </a:ext>
                  </a:extLst>
                </a:gridCol>
                <a:gridCol w="1030070">
                  <a:extLst>
                    <a:ext uri="{9D8B030D-6E8A-4147-A177-3AD203B41FA5}">
                      <a16:colId xmlns:a16="http://schemas.microsoft.com/office/drawing/2014/main" val="3542194763"/>
                    </a:ext>
                  </a:extLst>
                </a:gridCol>
                <a:gridCol w="1521228">
                  <a:extLst>
                    <a:ext uri="{9D8B030D-6E8A-4147-A177-3AD203B41FA5}">
                      <a16:colId xmlns:a16="http://schemas.microsoft.com/office/drawing/2014/main" val="2764729296"/>
                    </a:ext>
                  </a:extLst>
                </a:gridCol>
                <a:gridCol w="1111930">
                  <a:extLst>
                    <a:ext uri="{9D8B030D-6E8A-4147-A177-3AD203B41FA5}">
                      <a16:colId xmlns:a16="http://schemas.microsoft.com/office/drawing/2014/main" val="172047356"/>
                    </a:ext>
                  </a:extLst>
                </a:gridCol>
                <a:gridCol w="1541694">
                  <a:extLst>
                    <a:ext uri="{9D8B030D-6E8A-4147-A177-3AD203B41FA5}">
                      <a16:colId xmlns:a16="http://schemas.microsoft.com/office/drawing/2014/main" val="2868334297"/>
                    </a:ext>
                  </a:extLst>
                </a:gridCol>
              </a:tblGrid>
              <a:tr h="473814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Site Name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Target Species 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Treatment method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Date of Treatment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Acres Treated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Chemical Used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Certified Applicator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Active Ingredient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Dilutant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Volume Applied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Percent Solution Applied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Directions to Site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GPS Cooridinates: NAD 84; Decimal degrees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Description of Treatment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Addistional NNIS not treated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Site notes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013104"/>
                  </a:ext>
                </a:extLst>
              </a:tr>
              <a:tr h="329418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Roan - Carvers to RMSP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garlic mustard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hand pull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4/21/2018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road shoulders into forest, carvers to 1st houses, 634 lbs.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coltsfoot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CNF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6379293"/>
                  </a:ext>
                </a:extLst>
              </a:tr>
              <a:tr h="164709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Lemon Gap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garlic mustard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hand pull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4/24/2018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Matt Drury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35.825, -82.937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Lemon Gap and A.T. North to first gap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spirea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CNF/PNF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2248338"/>
                  </a:ext>
                </a:extLst>
              </a:tr>
              <a:tr h="329418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Devils Creek Gap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garlic mustard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hand pull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4/28/2018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Matt Drury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36.045, -82.427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cove West of Gap, wildlife opening, road shoulder and down into woods, 34 lbs.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coltsfoot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PNF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9816410"/>
                  </a:ext>
                </a:extLst>
              </a:tr>
              <a:tr h="164709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Devils Creek Gap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Autumn olive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cut/paint w/herbicide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4/28/2018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glyphosate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Matt Drury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glyphosate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water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oz.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36.045, -82.427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majority of treatment at wildlife opening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coltsfoot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PNF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249889"/>
                  </a:ext>
                </a:extLst>
              </a:tr>
              <a:tr h="164709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Roan - lower hwy 143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garlic mustard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hand pull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5/8/2018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Matt Drury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lower section near RM State Park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coltsfoot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CNF/private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4725805"/>
                  </a:ext>
                </a:extLst>
              </a:tr>
              <a:tr h="164709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Neels Gap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oriental bittersweet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hand pull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6/22/2018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34.734, -83.914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Mtn. Crossing&gt;Trail North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Chattahoochee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5470345"/>
                  </a:ext>
                </a:extLst>
              </a:tr>
              <a:tr h="329418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Mill ridge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multiflora rose, autumn olive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cut/paint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6/27/2018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glyphosate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Matt Drury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glyphosate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water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oz.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35.902, -82.791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A.T. to pond, cove, and vicinity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Paulownia tomentosa, kudzu, privet, honeysuckle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PNF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8827030"/>
                  </a:ext>
                </a:extLst>
              </a:tr>
              <a:tr h="658838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Fontana Marina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multiflora rose, autumn olive, burning bush, oriental bittersweet, honeysuckle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cut/paint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7/7/2018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glyphosate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Matt Drury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glyphosate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water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 oz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35.442, -83.796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both sides of hwy 28, marina parking lot area, and Trail North of Parking lot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climbing euonymous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PNF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683227"/>
                  </a:ext>
                </a:extLst>
              </a:tr>
              <a:tr h="164709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GRSM - Fontana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hand pull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7/7/2018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075154"/>
                  </a:ext>
                </a:extLst>
              </a:tr>
              <a:tr h="164709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TVA-Fontana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cut/paint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7/7/2018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Matt Drury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1407407"/>
                  </a:ext>
                </a:extLst>
              </a:tr>
              <a:tr h="164709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Mill ridge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m. rose, a. olive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cut/paint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9/12/2018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glyphosate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Matt Drury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glyphosate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water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oz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35.902, -82.791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A.T. to pond, cove, and vicinity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Paulownia tomentosa, kudzu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PNF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851302"/>
                  </a:ext>
                </a:extLst>
              </a:tr>
              <a:tr h="164709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Hot Springs A.T. TH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multiflora rose, privet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cut/paint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9/12/2018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0.75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glyphosate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Matt Drury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glyphosate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water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oz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35.890, -82.832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parking lot area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Microstegium, kudzu,   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PNF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2734779"/>
                  </a:ext>
                </a:extLst>
              </a:tr>
              <a:tr h="164709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Stecoah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paulownia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cut stump/hack&amp;squirt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9/18/2019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246393"/>
                  </a:ext>
                </a:extLst>
              </a:tr>
              <a:tr h="329418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Garenflo Gap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m. rose, bittersweet, privet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cut/paint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9/18/2018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glyphosate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Matt Drury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glyphosate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water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oz.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82°52'33.74"W  35°51'10.09"N 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gap to power line ROW, removed tree sleeves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PNF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8917796"/>
                  </a:ext>
                </a:extLst>
              </a:tr>
              <a:tr h="494129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Mill ridge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m. rose, a. olive, kudzu, paulownia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cut/paint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9/20/2018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glyphosate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Matt Drury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glyphosate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water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 oz.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35.902, -82.791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periphery of largest kudzu patch to pond, cut kudzu out of trees in preparation of foliar application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PNF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190955"/>
                  </a:ext>
                </a:extLst>
              </a:tr>
              <a:tr h="164709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Charlie Johnson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multiflora rose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foliar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9/23/2018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glyphosate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J. McGuiness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glyphosate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water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103 gallons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Wildwood reported activities directly to CNF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CNF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1645133"/>
                  </a:ext>
                </a:extLst>
              </a:tr>
              <a:tr h="329418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Decie Campbell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knotweed, Miscanthus, m. rose, oriental bittersweet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foliar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9/23/2018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tryclopyr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J. McGuiness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tryclopyr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water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45 gallons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CNF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2225880"/>
                  </a:ext>
                </a:extLst>
              </a:tr>
              <a:tr h="164709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Bishop Hollow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m. rose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foliar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9/23/2018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glyphosate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J. McGuiness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glyphosate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water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15 gallons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CNF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2264587"/>
                  </a:ext>
                </a:extLst>
              </a:tr>
              <a:tr h="329418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Mill ridge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kudzu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foliar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September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clopyralid 3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Richard Sanders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clopyralid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water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 gallons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 oz.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35.902, -82.791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Wildwood Consulting sprayed out major kudzu patch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m. rose, olive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PNF</a:t>
                      </a:r>
                    </a:p>
                  </a:txBody>
                  <a:tcPr marL="4352" marR="4352" marT="43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893288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4808FAF-67E2-4EAD-B12A-540AE3BA62EE}"/>
              </a:ext>
            </a:extLst>
          </p:cNvPr>
          <p:cNvSpPr txBox="1"/>
          <p:nvPr/>
        </p:nvSpPr>
        <p:spPr>
          <a:xfrm>
            <a:off x="4879818" y="262551"/>
            <a:ext cx="22290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matic SC"/>
              </a:rPr>
              <a:t>Reporting</a:t>
            </a:r>
          </a:p>
        </p:txBody>
      </p:sp>
    </p:spTree>
    <p:extLst>
      <p:ext uri="{BB962C8B-B14F-4D97-AF65-F5344CB8AC3E}">
        <p14:creationId xmlns:p14="http://schemas.microsoft.com/office/powerpoint/2010/main" val="18063381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20C27DC-5932-4CB9-8F03-9B7CEECE0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639" y="1268051"/>
            <a:ext cx="9937687" cy="55899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C55A08-BBBD-4DAC-B351-787EC919E127}"/>
              </a:ext>
            </a:extLst>
          </p:cNvPr>
          <p:cNvSpPr txBox="1"/>
          <p:nvPr/>
        </p:nvSpPr>
        <p:spPr>
          <a:xfrm>
            <a:off x="5251010" y="253497"/>
            <a:ext cx="2174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matic SC"/>
              </a:rPr>
              <a:t>Inventory</a:t>
            </a:r>
          </a:p>
        </p:txBody>
      </p:sp>
    </p:spTree>
    <p:extLst>
      <p:ext uri="{BB962C8B-B14F-4D97-AF65-F5344CB8AC3E}">
        <p14:creationId xmlns:p14="http://schemas.microsoft.com/office/powerpoint/2010/main" val="2176849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A90984C-3D55-4006-8BCF-27CD6B0D2311}"/>
              </a:ext>
            </a:extLst>
          </p:cNvPr>
          <p:cNvSpPr txBox="1"/>
          <p:nvPr/>
        </p:nvSpPr>
        <p:spPr>
          <a:xfrm>
            <a:off x="4744016" y="316871"/>
            <a:ext cx="22022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matic SC"/>
              </a:rPr>
              <a:t>Work Day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4A21F2-4919-499D-B581-938B68300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626" y="3304515"/>
            <a:ext cx="4635374" cy="35534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68ADB1-011C-414E-95C6-31C24F8BBF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08629"/>
            <a:ext cx="4508625" cy="34493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C1CC1F-5DE9-494D-8DAB-818143019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626" y="1388953"/>
            <a:ext cx="3048000" cy="2956710"/>
          </a:xfrm>
          <a:prstGeom prst="rect">
            <a:avLst/>
          </a:prstGeom>
        </p:spPr>
      </p:pic>
      <p:pic>
        <p:nvPicPr>
          <p:cNvPr id="4098" name="Picture 2" descr="Image result for dawn dish soap">
            <a:extLst>
              <a:ext uri="{FF2B5EF4-FFF2-40B4-BE49-F238E27FC236}">
                <a16:creationId xmlns:a16="http://schemas.microsoft.com/office/drawing/2014/main" id="{4DBA4D60-EE81-46AA-B7AE-3DE274F4E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7" y="443695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2065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9356F-41D1-412C-BC85-AE865B5CC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Liability and Compliance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C8888D-4334-49C4-B533-90B5F3255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280" y="1074532"/>
            <a:ext cx="10281719" cy="578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9529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FCC873-B7A8-4D19-B948-CDC23B385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756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10108E-7D2C-4861-8B7C-CBD03E1A9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" y="1"/>
            <a:ext cx="121910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6893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DF367B-7359-40DA-A2DC-C700EB9B2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8920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2810F-7335-4EB3-96C4-0BC7EA8FB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6BAE6A-E749-4458-BC84-A519A0F409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49929B-2EF3-42E6-8312-BC19213F6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982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atahdinSummitComplete">
            <a:extLst>
              <a:ext uri="{FF2B5EF4-FFF2-40B4-BE49-F238E27FC236}">
                <a16:creationId xmlns:a16="http://schemas.microsoft.com/office/drawing/2014/main" id="{13F670A9-B9D6-4F45-B572-4FFE9E0FF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409" y="1294646"/>
            <a:ext cx="7743181" cy="443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DC6368C-D143-416C-BC98-F57F624E7FF6}"/>
              </a:ext>
            </a:extLst>
          </p:cNvPr>
          <p:cNvSpPr/>
          <p:nvPr/>
        </p:nvSpPr>
        <p:spPr>
          <a:xfrm>
            <a:off x="2833827" y="256690"/>
            <a:ext cx="72802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matic SC"/>
              </a:rPr>
              <a:t>Appalachian Trail Completed 1937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B5EFB8-5196-4BA7-9FD0-E7BB27C01406}"/>
              </a:ext>
            </a:extLst>
          </p:cNvPr>
          <p:cNvSpPr txBox="1"/>
          <p:nvPr/>
        </p:nvSpPr>
        <p:spPr>
          <a:xfrm>
            <a:off x="1612752" y="5730843"/>
            <a:ext cx="89664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First thru-hike completed by Earl Shaffer in 1948</a:t>
            </a:r>
          </a:p>
        </p:txBody>
      </p:sp>
    </p:spTree>
    <p:extLst>
      <p:ext uri="{BB962C8B-B14F-4D97-AF65-F5344CB8AC3E}">
        <p14:creationId xmlns:p14="http://schemas.microsoft.com/office/powerpoint/2010/main" val="10667557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486D9D4-1F14-4C44-AEEB-1F128B2CDE10}"/>
              </a:ext>
            </a:extLst>
          </p:cNvPr>
          <p:cNvSpPr txBox="1"/>
          <p:nvPr/>
        </p:nvSpPr>
        <p:spPr>
          <a:xfrm>
            <a:off x="4843605" y="353085"/>
            <a:ext cx="22915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matic SC"/>
              </a:rPr>
              <a:t>Recruiting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242A3C-9646-4F5F-BD55-0D168E82CCC2}"/>
              </a:ext>
            </a:extLst>
          </p:cNvPr>
          <p:cNvSpPr txBox="1"/>
          <p:nvPr/>
        </p:nvSpPr>
        <p:spPr>
          <a:xfrm>
            <a:off x="2734147" y="2046083"/>
            <a:ext cx="52057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Trail Clubs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Partners – </a:t>
            </a:r>
            <a:r>
              <a:rPr lang="en-US" dirty="0" err="1"/>
              <a:t>MountainTrue</a:t>
            </a:r>
            <a:r>
              <a:rPr lang="en-US" dirty="0"/>
              <a:t>, SAHC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Students-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SACWMP FB Page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Tabling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1954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ohn Odell\Desktop\invasives\Garlic Mustard Challenge Logo 2016.png">
            <a:extLst>
              <a:ext uri="{FF2B5EF4-FFF2-40B4-BE49-F238E27FC236}">
                <a16:creationId xmlns:a16="http://schemas.microsoft.com/office/drawing/2014/main" id="{3035ED03-D89A-4344-B4FD-D351608CE39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974" y="1144811"/>
            <a:ext cx="5943600" cy="16192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43C3B7-44B4-47DA-B835-9A6B3B17A0A4}"/>
              </a:ext>
            </a:extLst>
          </p:cNvPr>
          <p:cNvSpPr txBox="1"/>
          <p:nvPr/>
        </p:nvSpPr>
        <p:spPr>
          <a:xfrm>
            <a:off x="2838974" y="216571"/>
            <a:ext cx="76656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matic SC"/>
              </a:rPr>
              <a:t>Events – Garlic Mustard Challenge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EE6A40-BC22-4E06-A806-780EDDEC6482}"/>
              </a:ext>
            </a:extLst>
          </p:cNvPr>
          <p:cNvSpPr txBox="1"/>
          <p:nvPr/>
        </p:nvSpPr>
        <p:spPr>
          <a:xfrm>
            <a:off x="5325276" y="5713189"/>
            <a:ext cx="6579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Over 15,000 lbs. pulled </a:t>
            </a:r>
            <a:r>
              <a:rPr lang="en-US" dirty="0" err="1"/>
              <a:t>Trailwide</a:t>
            </a:r>
            <a:r>
              <a:rPr lang="en-US" dirty="0"/>
              <a:t> in the last 3 years! (pulls have been going on at least 5 years)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Drastic reduction in amounts pulled between 2017 and 2018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A1A3F4A-BDF1-47CD-809E-8DCED89AB7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401" y="1258349"/>
            <a:ext cx="3010599" cy="40141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C9D5E71-6426-4745-ADCA-1D91B6787C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84414"/>
            <a:ext cx="5164780" cy="38735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562F6B6-C4E9-4E3D-B1B4-716560F419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782" y="2764061"/>
            <a:ext cx="4016620" cy="302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3016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18FE2F4-7EC6-45F7-B930-7BBC230D18C0}"/>
              </a:ext>
            </a:extLst>
          </p:cNvPr>
          <p:cNvSpPr txBox="1"/>
          <p:nvPr/>
        </p:nvSpPr>
        <p:spPr>
          <a:xfrm>
            <a:off x="2969537" y="280657"/>
            <a:ext cx="7586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Amatic SC"/>
              </a:rPr>
              <a:t>Events – Kill Dam Invasive Plants</a:t>
            </a:r>
            <a:endParaRPr lang="en-US" sz="4000" dirty="0">
              <a:solidFill>
                <a:schemeClr val="bg1"/>
              </a:solidFill>
              <a:latin typeface="Amatic SC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7C66EB-33A4-42B2-A614-0EF084E271EA}"/>
              </a:ext>
            </a:extLst>
          </p:cNvPr>
          <p:cNvSpPr txBox="1"/>
          <p:nvPr/>
        </p:nvSpPr>
        <p:spPr>
          <a:xfrm>
            <a:off x="0" y="5377014"/>
            <a:ext cx="5785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Conceived as a regional “Volunteer Vacation” – live music, lunch, raffles, naturalist hike, and discounted hotel rooms.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Partnership – USFS, NPS, TVA, ATC</a:t>
            </a:r>
          </a:p>
        </p:txBody>
      </p:sp>
      <p:pic>
        <p:nvPicPr>
          <p:cNvPr id="1026" name="Picture 2" descr="AT Community Program Logo">
            <a:extLst>
              <a:ext uri="{FF2B5EF4-FFF2-40B4-BE49-F238E27FC236}">
                <a16:creationId xmlns:a16="http://schemas.microsoft.com/office/drawing/2014/main" id="{F2B9ED2A-43E2-4708-BB55-112BC87FC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722" y="1194446"/>
            <a:ext cx="260985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0811B7-91EA-4337-92CF-FFB8213F9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312" y="2790730"/>
            <a:ext cx="5423027" cy="40672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DA5959-425B-4F28-8B4A-7EE5212683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63459"/>
            <a:ext cx="4281723" cy="321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312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D928A7-64AF-42EB-8B90-FA572362DFEF}"/>
              </a:ext>
            </a:extLst>
          </p:cNvPr>
          <p:cNvSpPr txBox="1"/>
          <p:nvPr/>
        </p:nvSpPr>
        <p:spPr>
          <a:xfrm>
            <a:off x="3016430" y="210662"/>
            <a:ext cx="72576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matic SC"/>
              </a:rPr>
              <a:t>Events – Kill Dam Invasive Plants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C6DE6D-989D-409F-8376-8C47B2D4C63D}"/>
              </a:ext>
            </a:extLst>
          </p:cNvPr>
          <p:cNvSpPr txBox="1"/>
          <p:nvPr/>
        </p:nvSpPr>
        <p:spPr>
          <a:xfrm>
            <a:off x="6240855" y="1301366"/>
            <a:ext cx="58364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Treatment Info:</a:t>
            </a:r>
            <a:endParaRPr lang="en-US" dirty="0"/>
          </a:p>
          <a:p>
            <a:r>
              <a:rPr lang="en-US" b="1" dirty="0"/>
              <a:t>Treatment Area –</a:t>
            </a:r>
            <a:r>
              <a:rPr lang="en-US" dirty="0"/>
              <a:t> 7 acres total on TVA, USFS, and NPS land</a:t>
            </a:r>
          </a:p>
          <a:p>
            <a:r>
              <a:rPr lang="en-US" b="1" dirty="0"/>
              <a:t>Treatment Species – </a:t>
            </a:r>
            <a:r>
              <a:rPr lang="en-US" dirty="0"/>
              <a:t>oriental bittersweet, thorny olive, burning bush, Japanese honeysuckle, mahonia, privet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C084DA-F05A-4072-B1AE-00B152F04354}"/>
              </a:ext>
            </a:extLst>
          </p:cNvPr>
          <p:cNvSpPr txBox="1"/>
          <p:nvPr/>
        </p:nvSpPr>
        <p:spPr>
          <a:xfrm>
            <a:off x="0" y="4232300"/>
            <a:ext cx="66452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Sponsors:</a:t>
            </a:r>
            <a:endParaRPr lang="en-US" dirty="0"/>
          </a:p>
          <a:p>
            <a:r>
              <a:rPr lang="en-US" b="1" dirty="0"/>
              <a:t>REI – </a:t>
            </a:r>
            <a:r>
              <a:rPr lang="en-US" dirty="0"/>
              <a:t>$2021+</a:t>
            </a:r>
          </a:p>
          <a:p>
            <a:r>
              <a:rPr lang="en-US" dirty="0"/>
              <a:t>-Music - Catered Lunch - Raffle items -swag</a:t>
            </a:r>
          </a:p>
          <a:p>
            <a:r>
              <a:rPr lang="en-US" b="1" dirty="0"/>
              <a:t>TVA - </a:t>
            </a:r>
            <a:r>
              <a:rPr lang="en-US" dirty="0"/>
              <a:t>$700</a:t>
            </a:r>
          </a:p>
          <a:p>
            <a:r>
              <a:rPr lang="en-US" b="1" dirty="0"/>
              <a:t>Fontana Village Tourism Development Association - </a:t>
            </a:r>
            <a:r>
              <a:rPr lang="en-US" dirty="0"/>
              <a:t>$700</a:t>
            </a:r>
          </a:p>
          <a:p>
            <a:r>
              <a:rPr lang="en-US" b="1" dirty="0"/>
              <a:t>Mount Inspiration Apparel Company –</a:t>
            </a:r>
            <a:r>
              <a:rPr lang="en-US" dirty="0"/>
              <a:t> free custom design and screen fees ($340), shirts provided at cost</a:t>
            </a:r>
          </a:p>
          <a:p>
            <a:r>
              <a:rPr lang="en-US" b="1" dirty="0"/>
              <a:t>Fontana Village Resort – </a:t>
            </a:r>
            <a:r>
              <a:rPr lang="en-US" dirty="0"/>
              <a:t>room and camping discounts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FEBCF7-1412-4E46-8B36-C5399856BC23}"/>
              </a:ext>
            </a:extLst>
          </p:cNvPr>
          <p:cNvSpPr txBox="1"/>
          <p:nvPr/>
        </p:nvSpPr>
        <p:spPr>
          <a:xfrm>
            <a:off x="0" y="1471538"/>
            <a:ext cx="41375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People:</a:t>
            </a:r>
            <a:endParaRPr lang="en-US" dirty="0"/>
          </a:p>
          <a:p>
            <a:r>
              <a:rPr lang="en-US" b="1" dirty="0"/>
              <a:t>Volunteers – 32 (40 registered)</a:t>
            </a:r>
            <a:endParaRPr lang="en-US" dirty="0"/>
          </a:p>
          <a:p>
            <a:r>
              <a:rPr lang="en-US" b="1" dirty="0"/>
              <a:t>Volunteer Hours - 128</a:t>
            </a:r>
            <a:endParaRPr lang="en-US" dirty="0"/>
          </a:p>
          <a:p>
            <a:r>
              <a:rPr lang="en-US" b="1" dirty="0"/>
              <a:t>Staff –  </a:t>
            </a:r>
            <a:r>
              <a:rPr lang="en-US" dirty="0"/>
              <a:t>6 (1 TVA, 2 ATC, 3 NPS, 1 USFS, 1 REI)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796570-5191-4830-AD7A-1C91168663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841" y="2774889"/>
            <a:ext cx="5444149" cy="408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683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916C71-C2A4-4A14-9B5A-B6656E58B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37" y="2064190"/>
            <a:ext cx="12174003" cy="36766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D10366-FEA7-4877-AFD9-1055F6F4B011}"/>
              </a:ext>
            </a:extLst>
          </p:cNvPr>
          <p:cNvSpPr txBox="1"/>
          <p:nvPr/>
        </p:nvSpPr>
        <p:spPr>
          <a:xfrm>
            <a:off x="4807390" y="262550"/>
            <a:ext cx="28850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matic SC"/>
              </a:rPr>
              <a:t>Bribes Work!</a:t>
            </a:r>
          </a:p>
        </p:txBody>
      </p:sp>
    </p:spTree>
    <p:extLst>
      <p:ext uri="{BB962C8B-B14F-4D97-AF65-F5344CB8AC3E}">
        <p14:creationId xmlns:p14="http://schemas.microsoft.com/office/powerpoint/2010/main" val="6142584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158972-AE91-4F79-8449-1F6B530401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024" y="1281065"/>
            <a:ext cx="7435913" cy="55769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3DFEF0-8DC9-43CF-B4BE-EA9A4917DA4F}"/>
              </a:ext>
            </a:extLst>
          </p:cNvPr>
          <p:cNvSpPr txBox="1"/>
          <p:nvPr/>
        </p:nvSpPr>
        <p:spPr>
          <a:xfrm>
            <a:off x="4373129" y="344032"/>
            <a:ext cx="37777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matic SC"/>
              </a:rPr>
              <a:t>Bribes Work Pt. 2</a:t>
            </a:r>
          </a:p>
        </p:txBody>
      </p:sp>
    </p:spTree>
    <p:extLst>
      <p:ext uri="{BB962C8B-B14F-4D97-AF65-F5344CB8AC3E}">
        <p14:creationId xmlns:p14="http://schemas.microsoft.com/office/powerpoint/2010/main" val="17695498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A643EC-8788-4C28-BC9F-DDB7B8E6B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867" y="1262204"/>
            <a:ext cx="5595796" cy="55957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A88513-F51F-49D4-8663-1277CA602AD9}"/>
              </a:ext>
            </a:extLst>
          </p:cNvPr>
          <p:cNvSpPr txBox="1"/>
          <p:nvPr/>
        </p:nvSpPr>
        <p:spPr>
          <a:xfrm>
            <a:off x="4647533" y="280657"/>
            <a:ext cx="37064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u="sng" dirty="0">
                <a:solidFill>
                  <a:schemeClr val="bg1"/>
                </a:solidFill>
                <a:latin typeface="Amatic SC"/>
              </a:rPr>
              <a:t>FUN</a:t>
            </a:r>
            <a:r>
              <a:rPr lang="en-US" sz="4800" dirty="0">
                <a:solidFill>
                  <a:schemeClr val="bg1"/>
                </a:solidFill>
                <a:latin typeface="Amatic SC"/>
              </a:rPr>
              <a:t>DRAISING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85DD98-9047-4E37-A8EA-76CE3AFC402A}"/>
              </a:ext>
            </a:extLst>
          </p:cNvPr>
          <p:cNvSpPr txBox="1"/>
          <p:nvPr/>
        </p:nvSpPr>
        <p:spPr>
          <a:xfrm>
            <a:off x="298764" y="2942377"/>
            <a:ext cx="3213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With Analog Moon at </a:t>
            </a:r>
            <a:r>
              <a:rPr lang="en-US" sz="2400" dirty="0" err="1"/>
              <a:t>UpCountry</a:t>
            </a:r>
            <a:r>
              <a:rPr lang="en-US" sz="2400" dirty="0"/>
              <a:t> Brewing</a:t>
            </a:r>
          </a:p>
        </p:txBody>
      </p:sp>
    </p:spTree>
    <p:extLst>
      <p:ext uri="{BB962C8B-B14F-4D97-AF65-F5344CB8AC3E}">
        <p14:creationId xmlns:p14="http://schemas.microsoft.com/office/powerpoint/2010/main" val="23788658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5DE19C-E812-45B5-823A-43A6F849F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06" y="916117"/>
            <a:ext cx="7922512" cy="59418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E11EEF-0A3F-4D97-BD15-4CBE4CD6B714}"/>
              </a:ext>
            </a:extLst>
          </p:cNvPr>
          <p:cNvSpPr txBox="1"/>
          <p:nvPr/>
        </p:nvSpPr>
        <p:spPr>
          <a:xfrm>
            <a:off x="2691643" y="126749"/>
            <a:ext cx="70501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matic SC"/>
              </a:rPr>
              <a:t>What’s Wrong With This Picture?</a:t>
            </a:r>
          </a:p>
        </p:txBody>
      </p:sp>
    </p:spTree>
    <p:extLst>
      <p:ext uri="{BB962C8B-B14F-4D97-AF65-F5344CB8AC3E}">
        <p14:creationId xmlns:p14="http://schemas.microsoft.com/office/powerpoint/2010/main" val="24332961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3642C3D-5C31-4D67-B0FB-21289BD26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26128" y="2057401"/>
            <a:ext cx="5626726" cy="39744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CDD647-D58E-4AC5-9601-377DBFCB82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55061" y="2021064"/>
            <a:ext cx="5626726" cy="40471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BD4058-AE94-4BE8-9D6E-01F0FA23B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38778" y="1966967"/>
            <a:ext cx="5626727" cy="415534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4D6A660-8A3F-432D-9B8E-C32C3AB8111A}"/>
              </a:ext>
            </a:extLst>
          </p:cNvPr>
          <p:cNvSpPr txBox="1"/>
          <p:nvPr/>
        </p:nvSpPr>
        <p:spPr>
          <a:xfrm>
            <a:off x="2317687" y="253497"/>
            <a:ext cx="93995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matic SC"/>
              </a:rPr>
              <a:t>NC License Plate Program Sponsored Project</a:t>
            </a:r>
          </a:p>
        </p:txBody>
      </p:sp>
    </p:spTree>
    <p:extLst>
      <p:ext uri="{BB962C8B-B14F-4D97-AF65-F5344CB8AC3E}">
        <p14:creationId xmlns:p14="http://schemas.microsoft.com/office/powerpoint/2010/main" val="13354026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0224DF-3288-4563-8169-ADC776430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062" y="1050203"/>
            <a:ext cx="7743730" cy="58077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45EEE6-E112-413E-A7AD-472A242EB46C}"/>
              </a:ext>
            </a:extLst>
          </p:cNvPr>
          <p:cNvSpPr txBox="1"/>
          <p:nvPr/>
        </p:nvSpPr>
        <p:spPr>
          <a:xfrm>
            <a:off x="4454479" y="199176"/>
            <a:ext cx="38684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matic SC"/>
              </a:rPr>
              <a:t>Camp Eagles Nest</a:t>
            </a:r>
          </a:p>
        </p:txBody>
      </p:sp>
    </p:spTree>
    <p:extLst>
      <p:ext uri="{BB962C8B-B14F-4D97-AF65-F5344CB8AC3E}">
        <p14:creationId xmlns:p14="http://schemas.microsoft.com/office/powerpoint/2010/main" val="804126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4C7E5B92-F2E7-4E63-A903-E304DA568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272" y="427208"/>
            <a:ext cx="8597143" cy="642444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50272A5-73BA-43C5-88A0-872EDB619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2893" y="381000"/>
            <a:ext cx="5847907" cy="609600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National Trails Systems Act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21120A-B35B-456F-98D9-277D5D7DDB61}"/>
              </a:ext>
            </a:extLst>
          </p:cNvPr>
          <p:cNvSpPr txBox="1"/>
          <p:nvPr/>
        </p:nvSpPr>
        <p:spPr>
          <a:xfrm>
            <a:off x="156857" y="3198167"/>
            <a:ext cx="1730666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i="1" kern="0" dirty="0">
                <a:solidFill>
                  <a:srgbClr val="FFFFFF"/>
                </a:solidFill>
                <a:latin typeface="Garamond"/>
                <a:sym typeface="Arial"/>
              </a:rPr>
              <a:t>1968</a:t>
            </a:r>
          </a:p>
        </p:txBody>
      </p:sp>
    </p:spTree>
    <p:extLst>
      <p:ext uri="{BB962C8B-B14F-4D97-AF65-F5344CB8AC3E}">
        <p14:creationId xmlns:p14="http://schemas.microsoft.com/office/powerpoint/2010/main" val="14073124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583188C-6481-40A5-82FF-B1A8F87220E5}"/>
              </a:ext>
            </a:extLst>
          </p:cNvPr>
          <p:cNvSpPr txBox="1"/>
          <p:nvPr/>
        </p:nvSpPr>
        <p:spPr>
          <a:xfrm>
            <a:off x="3313652" y="181665"/>
            <a:ext cx="62863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matic SC" panose="020B0604020202020204" charset="-79"/>
                <a:cs typeface="Amatic SC" panose="020B0604020202020204" charset="-79"/>
              </a:rPr>
              <a:t>Job Hazard Analysis (JHA)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2ABF01-B458-454F-980B-74D4073AC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912" y="1283516"/>
            <a:ext cx="9910194" cy="557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7814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8DF46F-F805-4B53-A105-3718229C3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189" y="1278797"/>
            <a:ext cx="9918583" cy="557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833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118D52-3E10-4D8B-AA97-E031CEDB4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190" y="1259922"/>
            <a:ext cx="9952139" cy="559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771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945DC3-6A84-42C0-B641-7351B0E34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799" y="1241047"/>
            <a:ext cx="9985695" cy="561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961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ctrTitle"/>
          </p:nvPr>
        </p:nvSpPr>
        <p:spPr>
          <a:xfrm>
            <a:off x="2286000" y="2286000"/>
            <a:ext cx="5181600" cy="1371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>
              <a:buClr>
                <a:schemeClr val="accent1"/>
              </a:buClr>
              <a:buSzPct val="25000"/>
            </a:pPr>
            <a:r>
              <a:rPr lang="en-US" dirty="0">
                <a:latin typeface="Garamond"/>
              </a:rPr>
              <a:t>Managing Invasive Plants on the Appalachian Trail 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subTitle" idx="1"/>
          </p:nvPr>
        </p:nvSpPr>
        <p:spPr>
          <a:xfrm>
            <a:off x="2286000" y="3657600"/>
            <a:ext cx="3810000" cy="76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sz="2400" dirty="0">
                <a:latin typeface="Garamond"/>
              </a:rPr>
              <a:t>Matt Drury</a:t>
            </a:r>
          </a:p>
          <a:p>
            <a:pPr>
              <a:spcBef>
                <a:spcPts val="0"/>
              </a:spcBef>
              <a:buSzPct val="25000"/>
            </a:pPr>
            <a:endParaRPr lang="en-US" sz="2400" dirty="0">
              <a:latin typeface="Garamond"/>
            </a:endParaRPr>
          </a:p>
          <a:p>
            <a:pPr>
              <a:spcBef>
                <a:spcPts val="0"/>
              </a:spcBef>
              <a:buSzPct val="25000"/>
            </a:pPr>
            <a:r>
              <a:rPr lang="en-US" sz="2400" dirty="0">
                <a:latin typeface="Garamond"/>
              </a:rPr>
              <a:t>mdrury@appalachiantrail.org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26599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2C3F6F-55FD-4409-9815-EC5CACEAF7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33601" y="1600200"/>
            <a:ext cx="2255123" cy="4098554"/>
          </a:xfrm>
        </p:spPr>
        <p:txBody>
          <a:bodyPr/>
          <a:lstStyle/>
          <a:p>
            <a:r>
              <a:rPr lang="en-US" dirty="0">
                <a:latin typeface="Garamond"/>
              </a:rPr>
              <a:t>2,190.9 miles</a:t>
            </a:r>
          </a:p>
          <a:p>
            <a:pPr marL="99060" indent="0">
              <a:spcBef>
                <a:spcPts val="400"/>
              </a:spcBef>
              <a:buNone/>
            </a:pPr>
            <a:endParaRPr lang="en-US" dirty="0">
              <a:latin typeface="Garamond"/>
            </a:endParaRPr>
          </a:p>
          <a:p>
            <a:pPr>
              <a:spcBef>
                <a:spcPts val="400"/>
              </a:spcBef>
            </a:pPr>
            <a:r>
              <a:rPr lang="en-US" dirty="0">
                <a:latin typeface="Garamond"/>
              </a:rPr>
              <a:t>14 states</a:t>
            </a:r>
          </a:p>
          <a:p>
            <a:pPr marL="99060" indent="0">
              <a:spcBef>
                <a:spcPts val="400"/>
              </a:spcBef>
              <a:buNone/>
            </a:pPr>
            <a:endParaRPr lang="en-US" dirty="0">
              <a:latin typeface="Garamond"/>
            </a:endParaRPr>
          </a:p>
          <a:p>
            <a:pPr>
              <a:spcBef>
                <a:spcPts val="400"/>
              </a:spcBef>
            </a:pPr>
            <a:r>
              <a:rPr lang="en-US" dirty="0">
                <a:latin typeface="Garamond"/>
              </a:rPr>
              <a:t>6 National Parks</a:t>
            </a:r>
            <a:endParaRPr lang="en-US" dirty="0">
              <a:solidFill>
                <a:schemeClr val="tx1"/>
              </a:solidFill>
            </a:endParaRPr>
          </a:p>
          <a:p>
            <a:pPr marL="99060" indent="0">
              <a:spcBef>
                <a:spcPts val="400"/>
              </a:spcBef>
              <a:buNone/>
            </a:pPr>
            <a:endParaRPr lang="en-US" dirty="0">
              <a:latin typeface="Garamond"/>
            </a:endParaRPr>
          </a:p>
          <a:p>
            <a:pPr>
              <a:spcBef>
                <a:spcPts val="400"/>
              </a:spcBef>
            </a:pPr>
            <a:r>
              <a:rPr lang="en-US" dirty="0">
                <a:latin typeface="Garamond"/>
              </a:rPr>
              <a:t>8 National Forests 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9EEAF13-F71E-4B40-851A-AD95F8FE8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001" y="7938"/>
            <a:ext cx="2992474" cy="675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0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77BDE-6C3B-4D07-B27A-F8D1B3864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/>
              </a:rPr>
              <a:t>Cooperative Management Partners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45C2-4DF0-4739-BE86-F5371671F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33600" y="1600201"/>
            <a:ext cx="3770194" cy="4114951"/>
          </a:xfrm>
        </p:spPr>
        <p:txBody>
          <a:bodyPr/>
          <a:lstStyle/>
          <a:p>
            <a:r>
              <a:rPr lang="en-US" sz="2000" dirty="0">
                <a:latin typeface="Garamond"/>
              </a:rPr>
              <a:t>The Appalachian Trail Conservancy</a:t>
            </a:r>
          </a:p>
          <a:p>
            <a:pPr>
              <a:spcBef>
                <a:spcPts val="400"/>
              </a:spcBef>
            </a:pPr>
            <a:endParaRPr lang="en-US" sz="2000" dirty="0">
              <a:latin typeface="Garamond"/>
            </a:endParaRPr>
          </a:p>
          <a:p>
            <a:pPr marL="99060" indent="0">
              <a:spcBef>
                <a:spcPts val="400"/>
              </a:spcBef>
              <a:buNone/>
            </a:pPr>
            <a:endParaRPr lang="en-US" sz="2000" dirty="0">
              <a:latin typeface="Garamond"/>
            </a:endParaRPr>
          </a:p>
          <a:p>
            <a:pPr marL="99060" indent="0">
              <a:spcBef>
                <a:spcPts val="400"/>
              </a:spcBef>
              <a:buNone/>
            </a:pPr>
            <a:endParaRPr lang="en-US" sz="2000" dirty="0">
              <a:latin typeface="Garamond"/>
            </a:endParaRPr>
          </a:p>
          <a:p>
            <a:pPr>
              <a:spcBef>
                <a:spcPts val="400"/>
              </a:spcBef>
            </a:pPr>
            <a:r>
              <a:rPr lang="en-US" sz="2000" dirty="0">
                <a:latin typeface="Garamond"/>
              </a:rPr>
              <a:t>The National Park Service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2000" dirty="0">
                <a:latin typeface="Garamond"/>
              </a:rPr>
              <a:t> and Other Federal or  State Land Management Agencies</a:t>
            </a:r>
          </a:p>
          <a:p>
            <a:pPr>
              <a:spcBef>
                <a:spcPts val="400"/>
              </a:spcBef>
            </a:pPr>
            <a:endParaRPr lang="en-US" sz="2000" dirty="0">
              <a:latin typeface="Garamond"/>
            </a:endParaRPr>
          </a:p>
          <a:p>
            <a:pPr marL="99060" indent="0">
              <a:spcBef>
                <a:spcPts val="400"/>
              </a:spcBef>
              <a:buNone/>
            </a:pPr>
            <a:endParaRPr lang="en-US" sz="2000" dirty="0">
              <a:latin typeface="Garamond"/>
            </a:endParaRPr>
          </a:p>
          <a:p>
            <a:pPr marL="99060" indent="0">
              <a:spcBef>
                <a:spcPts val="400"/>
              </a:spcBef>
              <a:buNone/>
            </a:pPr>
            <a:endParaRPr lang="en-US" sz="2000" dirty="0">
              <a:latin typeface="Garamond"/>
            </a:endParaRPr>
          </a:p>
          <a:p>
            <a:pPr>
              <a:spcBef>
                <a:spcPts val="400"/>
              </a:spcBef>
            </a:pPr>
            <a:r>
              <a:rPr lang="en-US" sz="2000" dirty="0">
                <a:latin typeface="Garamond"/>
              </a:rPr>
              <a:t>Trail Clubs</a:t>
            </a:r>
          </a:p>
          <a:p>
            <a:pPr>
              <a:spcBef>
                <a:spcPts val="400"/>
              </a:spcBef>
            </a:pP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688D9EE-F4D8-429B-ADDA-41C89330F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4343" y="1304925"/>
            <a:ext cx="4157932" cy="545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924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D4943-C650-4F20-AC3F-A7EC0B14C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/>
              </a:rPr>
              <a:t>Volunteers on the A.T.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3C0DEE-E06B-461C-A1C9-08E9DF516E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Garamond"/>
              </a:rPr>
              <a:t>Most years, over 6,000 volunteers contribute over 220,000 hours to Trail maintenance projects.</a:t>
            </a:r>
          </a:p>
          <a:p>
            <a:pPr>
              <a:spcBef>
                <a:spcPts val="400"/>
              </a:spcBef>
            </a:pP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90FEF08-F5E6-41C4-A071-6FAFBBDF4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030" y="2638425"/>
            <a:ext cx="4580626" cy="343258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F7EB7CAD-8BA5-4A35-8E6A-6DC757030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889" y="3182788"/>
            <a:ext cx="3248224" cy="243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25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21A1D8-5D20-42B1-A723-03ABC161173F}"/>
              </a:ext>
            </a:extLst>
          </p:cNvPr>
          <p:cNvSpPr/>
          <p:nvPr/>
        </p:nvSpPr>
        <p:spPr>
          <a:xfrm>
            <a:off x="2903145" y="5380672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C192C"/>
                </a:solidFill>
                <a:latin typeface="Montserrat"/>
              </a:rPr>
              <a:t>Welcome to Wild East™</a:t>
            </a:r>
          </a:p>
          <a:p>
            <a:pPr algn="ctr"/>
            <a:r>
              <a:rPr lang="en-US" dirty="0">
                <a:solidFill>
                  <a:srgbClr val="0C192C"/>
                </a:solidFill>
                <a:latin typeface="SabonLTPro"/>
              </a:rPr>
              <a:t>What is the Wild East? The general geographic area adjoining and surrounding the Appalachian National Scenic Trail. The last remaining long-distance contiguous open space in the eastern United States.</a:t>
            </a:r>
            <a:endParaRPr lang="en-US" b="0" i="0" dirty="0">
              <a:solidFill>
                <a:srgbClr val="0C192C"/>
              </a:solidFill>
              <a:effectLst/>
              <a:latin typeface="SabonLTPro"/>
            </a:endParaRPr>
          </a:p>
        </p:txBody>
      </p:sp>
      <p:pic>
        <p:nvPicPr>
          <p:cNvPr id="5122" name="Picture 2" descr="https://attachments.office.net/owa/mdrury@appalachiantrail.org/service.svc/s/GetFileAttachment?id=AAMkADUzMjMyMmFiLTU2ZDQtNDk5ZC1hZDQ5LTk4NWYxMWZiNWIwZQBGAAAAAAANLhgZXIiASoy%2B9DYE5uQuBwCpEYHhOn3rQI1zGU5gyJQGAAAAAAEJAACpEYHhOn3rQI1zGU5gyJQGAAF1%2BahuAAABEgAQALMYfWYUUn1Bu48aXaZ%2Blxw%3D&amp;X-OWA-CANARY=DIoLZPtdD0izWrgHzA_8JSCYSFJ2s9YYg5bIUwBmJYGkZpaS66BaSIoHVb9jzVpoFQjxEFL_F7g.&amp;token=eyJhbGciOiJSUzI1NiIsImtpZCI6IjA2MDBGOUY2NzQ2MjA3MzdFNzM0MDRFMjg3QzQ1QTgxOENCN0NFQjgiLCJ4NXQiOiJCZ0Q1OW5SaUJ6Zm5OQVRpaDhSYWdZeTN6cmciLCJ0eXAiOiJKV1QifQ.eyJ2ZXIiOiJFeGNoYW5nZS5DYWxsYmFjay5WMSIsImFwcGN0eHNlbmRlciI6Ik93YURvd25sb2FkQGQyNDNkNWJhLWZhNTYtNDQzYi05ZjQ3LTBiMWM5ZTExYjU0OCIsImFwcGN0eCI6IntcIm1zZXhjaHByb3RcIjpcIm93YVwiLFwicHJpbWFyeXNpZFwiOlwiUy0xLTUtMjEtMTkyMzA5MTk5Ny0yMTY5OTIzOTkyLTEyMDA0NTkxMy01NjcwNjY3XCIsXCJwdWlkXCI6XCIxMTUzOTc3MDI1NjM4ODgwMTA3XCIsXCJvaWRcIjpcIjhjYWE1YzJhLTk3YmQtNDFjYi05N2ZlLTgyYWE2MzYzZjQ1MlwiLFwic2NvcGVcIjpcIk93YURvd25sb2FkXCJ9IiwibmJmIjoxNTUzNzc0NzU4LCJleHAiOjE1NTM3NzUzNTgsImlzcyI6IjAwMDAwMDAyLTAwMDAtMGZmMS1jZTAwLTAwMDAwMDAwMDAwMEBkMjQzZDViYS1mYTU2LTQ0M2ItOWY0Ny0wYjFjOWUxMWI1NDgiLCJhdWQiOiIwMDAwMDAwMi0wMDAwLTBmZjEtY2UwMC0wMDAwMDAwMDAwMDAvYXR0YWNobWVudHMub2ZmaWNlLm5ldEBkMjQzZDViYS1mYTU2LTQ0M2ItOWY0Ny0wYjFjOWUxMWI1NDgifQ.FHI7otr2kjTC2rN0Q_YjpNY11w0PHe2-bJkfH3PyNGKdz8-MXA7Yh_HRbHcZDtbfyTkuE6N7ApWLWoIRbOP0ortNcsfDkyEkC1gI_VCpJbzQYij6WUHywkzsakuwLRhU92WeqRywJ2HwqREru6liLHYTsKXuDDoScaNgIcPc7joIe7nphXnqamkDLBaLQuq9jb3wR83XH2z5Nj_XwCfVn4CRRqdQqzhHbjLbA4p6Hz6Ow-fG4_GekHQOiDveHKpbdkw7sBQ04t2WjBV5LM3WEvHrT0MQcdv10ShAKae2eA9tUkFmTJPelrq5vX98vHi7WX43s7SSZ7zhCc0Kyf8Zhg&amp;owa=outlook.office.com&amp;isImagePreview=True">
            <a:extLst>
              <a:ext uri="{FF2B5EF4-FFF2-40B4-BE49-F238E27FC236}">
                <a16:creationId xmlns:a16="http://schemas.microsoft.com/office/drawing/2014/main" id="{042FCB80-A109-4BD2-9F92-A9AE672FD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717" y="0"/>
            <a:ext cx="381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616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8"/>
          <p:cNvSpPr txBox="1">
            <a:spLocks noGrp="1"/>
          </p:cNvSpPr>
          <p:nvPr>
            <p:ph type="title"/>
          </p:nvPr>
        </p:nvSpPr>
        <p:spPr>
          <a:xfrm>
            <a:off x="2468700" y="546363"/>
            <a:ext cx="7513500" cy="9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6000" dirty="0">
                <a:latin typeface="Amatic SC"/>
                <a:ea typeface="Amatic SC"/>
                <a:cs typeface="Amatic SC"/>
                <a:sym typeface="Amatic SC"/>
              </a:rPr>
              <a:t>What Makes the A.T. Exceptional? </a:t>
            </a:r>
            <a:endParaRPr sz="6000" dirty="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82" name="Google Shape;182;p28"/>
          <p:cNvSpPr txBox="1">
            <a:spLocks noGrp="1"/>
          </p:cNvSpPr>
          <p:nvPr>
            <p:ph type="body" idx="1"/>
          </p:nvPr>
        </p:nvSpPr>
        <p:spPr>
          <a:xfrm>
            <a:off x="2209800" y="2869525"/>
            <a:ext cx="7772400" cy="3921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/>
          </a:p>
          <a:p>
            <a:pPr marL="342900" indent="-408940">
              <a:spcBef>
                <a:spcPts val="0"/>
              </a:spcBef>
              <a:buClr>
                <a:srgbClr val="F3F3F3"/>
              </a:buClr>
              <a:buSzPts val="2600"/>
              <a:buFont typeface="Calibri"/>
              <a:buChar char="•"/>
            </a:pPr>
            <a:r>
              <a:rPr lang="en-US" sz="260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250,000 acres of connected land spanning 11° of latitude, and over 6,500 ft in elevation</a:t>
            </a:r>
            <a:endParaRPr sz="2600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indent="-408940">
              <a:buClr>
                <a:srgbClr val="F3F3F3"/>
              </a:buClr>
              <a:buSzPts val="2600"/>
              <a:buFont typeface="Calibri"/>
              <a:buChar char="•"/>
            </a:pPr>
            <a:r>
              <a:rPr lang="en-US" sz="260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Protects 1st and 2nd order headwaters of major east coast watersheds</a:t>
            </a:r>
            <a:endParaRPr sz="2600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indent="-408940">
              <a:buClr>
                <a:srgbClr val="F3F3F3"/>
              </a:buClr>
              <a:buSzPts val="2600"/>
              <a:buFont typeface="Calibri"/>
              <a:buChar char="•"/>
            </a:pPr>
            <a:r>
              <a:rPr lang="en-US" sz="260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Acts as an ecological corridor, connecting otherwise disconnected conservation lands</a:t>
            </a:r>
            <a:endParaRPr sz="2600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indent="-408940">
              <a:buClr>
                <a:srgbClr val="F3F3F3"/>
              </a:buClr>
              <a:buSzPts val="2600"/>
              <a:buFont typeface="Calibri"/>
              <a:buChar char="•"/>
            </a:pPr>
            <a:r>
              <a:rPr lang="en-US" sz="260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Is a part of the most significant migratory pathway in the Eastern U.S.</a:t>
            </a:r>
            <a:endParaRPr sz="2600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buNone/>
            </a:pPr>
            <a:endParaRPr sz="3000"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TC_PowerPoint_v1_Template">
  <a:themeElements>
    <a:clrScheme name="ATC_PowerPoint_v1_Template 16">
      <a:dk1>
        <a:srgbClr val="000000"/>
      </a:dk1>
      <a:lt1>
        <a:srgbClr val="FFFFFF"/>
      </a:lt1>
      <a:dk2>
        <a:srgbClr val="000000"/>
      </a:dk2>
      <a:lt2>
        <a:srgbClr val="3E3E5C"/>
      </a:lt2>
      <a:accent1>
        <a:srgbClr val="0065A4"/>
      </a:accent1>
      <a:accent2>
        <a:srgbClr val="E5C818"/>
      </a:accent2>
      <a:accent3>
        <a:srgbClr val="FFFFFF"/>
      </a:accent3>
      <a:accent4>
        <a:srgbClr val="000000"/>
      </a:accent4>
      <a:accent5>
        <a:srgbClr val="AAB8CF"/>
      </a:accent5>
      <a:accent6>
        <a:srgbClr val="CFB515"/>
      </a:accent6>
      <a:hlink>
        <a:srgbClr val="008A5E"/>
      </a:hlink>
      <a:folHlink>
        <a:srgbClr val="D1782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ATC_PowerPoint_v1_Template">
  <a:themeElements>
    <a:clrScheme name="ATC_PowerPoint_v1_Template 16">
      <a:dk1>
        <a:srgbClr val="000000"/>
      </a:dk1>
      <a:lt1>
        <a:srgbClr val="FFFFFF"/>
      </a:lt1>
      <a:dk2>
        <a:srgbClr val="000000"/>
      </a:dk2>
      <a:lt2>
        <a:srgbClr val="3E3E5C"/>
      </a:lt2>
      <a:accent1>
        <a:srgbClr val="0065A4"/>
      </a:accent1>
      <a:accent2>
        <a:srgbClr val="E5C818"/>
      </a:accent2>
      <a:accent3>
        <a:srgbClr val="FFFFFF"/>
      </a:accent3>
      <a:accent4>
        <a:srgbClr val="000000"/>
      </a:accent4>
      <a:accent5>
        <a:srgbClr val="AAB8CF"/>
      </a:accent5>
      <a:accent6>
        <a:srgbClr val="CFB515"/>
      </a:accent6>
      <a:hlink>
        <a:srgbClr val="008A5E"/>
      </a:hlink>
      <a:folHlink>
        <a:srgbClr val="D1782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ATC_PowerPoint_v1_Template">
  <a:themeElements>
    <a:clrScheme name="ATC_PowerPoint_v1_Template 16">
      <a:dk1>
        <a:srgbClr val="000000"/>
      </a:dk1>
      <a:lt1>
        <a:srgbClr val="FFFFFF"/>
      </a:lt1>
      <a:dk2>
        <a:srgbClr val="000000"/>
      </a:dk2>
      <a:lt2>
        <a:srgbClr val="3E3E5C"/>
      </a:lt2>
      <a:accent1>
        <a:srgbClr val="0065A4"/>
      </a:accent1>
      <a:accent2>
        <a:srgbClr val="E5C818"/>
      </a:accent2>
      <a:accent3>
        <a:srgbClr val="FFFFFF"/>
      </a:accent3>
      <a:accent4>
        <a:srgbClr val="000000"/>
      </a:accent4>
      <a:accent5>
        <a:srgbClr val="AAB8CF"/>
      </a:accent5>
      <a:accent6>
        <a:srgbClr val="CFB515"/>
      </a:accent6>
      <a:hlink>
        <a:srgbClr val="008A5E"/>
      </a:hlink>
      <a:folHlink>
        <a:srgbClr val="D1782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23446</TotalTime>
  <Words>1376</Words>
  <Application>Microsoft Office PowerPoint</Application>
  <PresentationFormat>Widescreen</PresentationFormat>
  <Paragraphs>408</Paragraphs>
  <Slides>44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44</vt:i4>
      </vt:variant>
    </vt:vector>
  </HeadingPairs>
  <TitlesOfParts>
    <vt:vector size="57" baseType="lpstr">
      <vt:lpstr>Amatic SC</vt:lpstr>
      <vt:lpstr>Arial</vt:lpstr>
      <vt:lpstr>Arial Black</vt:lpstr>
      <vt:lpstr>Calibri</vt:lpstr>
      <vt:lpstr>Calibri Light</vt:lpstr>
      <vt:lpstr>Garamond</vt:lpstr>
      <vt:lpstr>Montserrat</vt:lpstr>
      <vt:lpstr>Noto Sans Symbols</vt:lpstr>
      <vt:lpstr>SabonLTPro</vt:lpstr>
      <vt:lpstr>Office Theme</vt:lpstr>
      <vt:lpstr>ATC_PowerPoint_v1_Template</vt:lpstr>
      <vt:lpstr>1_ATC_PowerPoint_v1_Template</vt:lpstr>
      <vt:lpstr>2_ATC_PowerPoint_v1_Template</vt:lpstr>
      <vt:lpstr>Managing Invasive Plants on the Appalachian National Scenic Trail</vt:lpstr>
      <vt:lpstr>PowerPoint Presentation</vt:lpstr>
      <vt:lpstr>PowerPoint Presentation</vt:lpstr>
      <vt:lpstr>National Trails Systems Act</vt:lpstr>
      <vt:lpstr>PowerPoint Presentation</vt:lpstr>
      <vt:lpstr>Cooperative Management Partners</vt:lpstr>
      <vt:lpstr>Volunteers on the A.T.</vt:lpstr>
      <vt:lpstr>PowerPoint Presentation</vt:lpstr>
      <vt:lpstr>What Makes the A.T. Exceptional? </vt:lpstr>
      <vt:lpstr>PowerPoint Presentation</vt:lpstr>
      <vt:lpstr>Why Monitor &amp; Manage A.T. Natural Resources ?</vt:lpstr>
      <vt:lpstr>PowerPoint Presentation</vt:lpstr>
      <vt:lpstr>PowerPoint Presentation</vt:lpstr>
      <vt:lpstr>PowerPoint Presentation</vt:lpstr>
      <vt:lpstr>Inaturalist</vt:lpstr>
      <vt:lpstr>A.T. Natural Diversity Inventories</vt:lpstr>
      <vt:lpstr>Natural Heritage Inventories Identified...</vt:lpstr>
      <vt:lpstr>Natural Resource Priority Zones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Liability and Compliance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Managing Invasive Plants on the Appalachian Trail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Managing Invasive Plants on the Appalachian National Scenic Trail</dc:title>
  <dc:creator>Matt Drury</dc:creator>
  <cp:lastModifiedBy>Matt Drury</cp:lastModifiedBy>
  <cp:revision>45</cp:revision>
  <dcterms:created xsi:type="dcterms:W3CDTF">2019-01-14T15:48:47Z</dcterms:created>
  <dcterms:modified xsi:type="dcterms:W3CDTF">2019-03-28T12:25:27Z</dcterms:modified>
</cp:coreProperties>
</file>